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3D2_6C36FA51.xml" ContentType="application/vnd.ms-powerpoint.comments+xml"/>
  <Override PartName="/ppt/comments/modernComment_173_55990BFB.xml" ContentType="application/vnd.ms-powerpoint.comments+xml"/>
  <Override PartName="/ppt/comments/modernComment_195_B3BD314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notesMasterIdLst>
    <p:notesMasterId r:id="rId90"/>
  </p:notesMasterIdLst>
  <p:sldIdLst>
    <p:sldId id="256" r:id="rId2"/>
    <p:sldId id="919" r:id="rId3"/>
    <p:sldId id="1075" r:id="rId4"/>
    <p:sldId id="1074" r:id="rId5"/>
    <p:sldId id="625" r:id="rId6"/>
    <p:sldId id="626" r:id="rId7"/>
    <p:sldId id="977" r:id="rId8"/>
    <p:sldId id="909" r:id="rId9"/>
    <p:sldId id="976" r:id="rId10"/>
    <p:sldId id="364" r:id="rId11"/>
    <p:sldId id="399" r:id="rId12"/>
    <p:sldId id="978" r:id="rId13"/>
    <p:sldId id="979" r:id="rId14"/>
    <p:sldId id="1123" r:id="rId15"/>
    <p:sldId id="980" r:id="rId16"/>
    <p:sldId id="365" r:id="rId17"/>
    <p:sldId id="400" r:id="rId18"/>
    <p:sldId id="981" r:id="rId19"/>
    <p:sldId id="401" r:id="rId20"/>
    <p:sldId id="367" r:id="rId21"/>
    <p:sldId id="1073" r:id="rId22"/>
    <p:sldId id="392" r:id="rId23"/>
    <p:sldId id="394" r:id="rId24"/>
    <p:sldId id="1077" r:id="rId25"/>
    <p:sldId id="1076" r:id="rId26"/>
    <p:sldId id="1078" r:id="rId27"/>
    <p:sldId id="416" r:id="rId28"/>
    <p:sldId id="417" r:id="rId29"/>
    <p:sldId id="419" r:id="rId30"/>
    <p:sldId id="418" r:id="rId31"/>
    <p:sldId id="402" r:id="rId32"/>
    <p:sldId id="1080" r:id="rId33"/>
    <p:sldId id="368" r:id="rId34"/>
    <p:sldId id="1081" r:id="rId35"/>
    <p:sldId id="395" r:id="rId36"/>
    <p:sldId id="369" r:id="rId37"/>
    <p:sldId id="403" r:id="rId38"/>
    <p:sldId id="1084" r:id="rId39"/>
    <p:sldId id="370" r:id="rId40"/>
    <p:sldId id="371" r:id="rId41"/>
    <p:sldId id="404" r:id="rId42"/>
    <p:sldId id="405" r:id="rId43"/>
    <p:sldId id="406" r:id="rId44"/>
    <p:sldId id="372" r:id="rId45"/>
    <p:sldId id="407" r:id="rId46"/>
    <p:sldId id="408" r:id="rId47"/>
    <p:sldId id="1087" r:id="rId48"/>
    <p:sldId id="1086" r:id="rId49"/>
    <p:sldId id="1088" r:id="rId50"/>
    <p:sldId id="374" r:id="rId51"/>
    <p:sldId id="376" r:id="rId52"/>
    <p:sldId id="1090" r:id="rId53"/>
    <p:sldId id="375" r:id="rId54"/>
    <p:sldId id="409" r:id="rId55"/>
    <p:sldId id="1092" r:id="rId56"/>
    <p:sldId id="377" r:id="rId57"/>
    <p:sldId id="410" r:id="rId58"/>
    <p:sldId id="379" r:id="rId59"/>
    <p:sldId id="1094" r:id="rId60"/>
    <p:sldId id="380" r:id="rId61"/>
    <p:sldId id="411" r:id="rId62"/>
    <p:sldId id="381" r:id="rId63"/>
    <p:sldId id="421" r:id="rId64"/>
    <p:sldId id="396" r:id="rId65"/>
    <p:sldId id="397" r:id="rId66"/>
    <p:sldId id="382" r:id="rId67"/>
    <p:sldId id="383" r:id="rId68"/>
    <p:sldId id="413" r:id="rId69"/>
    <p:sldId id="414" r:id="rId70"/>
    <p:sldId id="415" r:id="rId71"/>
    <p:sldId id="412" r:id="rId72"/>
    <p:sldId id="341" r:id="rId73"/>
    <p:sldId id="384" r:id="rId74"/>
    <p:sldId id="385" r:id="rId75"/>
    <p:sldId id="386" r:id="rId76"/>
    <p:sldId id="342" r:id="rId77"/>
    <p:sldId id="387" r:id="rId78"/>
    <p:sldId id="398" r:id="rId79"/>
    <p:sldId id="344" r:id="rId80"/>
    <p:sldId id="390" r:id="rId81"/>
    <p:sldId id="1106" r:id="rId82"/>
    <p:sldId id="346" r:id="rId83"/>
    <p:sldId id="420" r:id="rId84"/>
    <p:sldId id="1107" r:id="rId85"/>
    <p:sldId id="1113" r:id="rId86"/>
    <p:sldId id="1108" r:id="rId87"/>
    <p:sldId id="1120" r:id="rId88"/>
    <p:sldId id="1121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919"/>
            <p14:sldId id="1075"/>
            <p14:sldId id="1074"/>
            <p14:sldId id="625"/>
            <p14:sldId id="626"/>
            <p14:sldId id="977"/>
            <p14:sldId id="909"/>
            <p14:sldId id="976"/>
            <p14:sldId id="364"/>
            <p14:sldId id="399"/>
            <p14:sldId id="978"/>
            <p14:sldId id="979"/>
            <p14:sldId id="1123"/>
            <p14:sldId id="980"/>
            <p14:sldId id="365"/>
            <p14:sldId id="400"/>
            <p14:sldId id="981"/>
            <p14:sldId id="401"/>
            <p14:sldId id="367"/>
            <p14:sldId id="1073"/>
            <p14:sldId id="392"/>
            <p14:sldId id="394"/>
            <p14:sldId id="1077"/>
            <p14:sldId id="1076"/>
            <p14:sldId id="1078"/>
            <p14:sldId id="416"/>
            <p14:sldId id="417"/>
            <p14:sldId id="419"/>
            <p14:sldId id="418"/>
            <p14:sldId id="402"/>
            <p14:sldId id="1080"/>
            <p14:sldId id="368"/>
            <p14:sldId id="1081"/>
            <p14:sldId id="395"/>
            <p14:sldId id="369"/>
            <p14:sldId id="403"/>
            <p14:sldId id="1084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1087"/>
            <p14:sldId id="1086"/>
            <p14:sldId id="1088"/>
            <p14:sldId id="374"/>
            <p14:sldId id="376"/>
            <p14:sldId id="1090"/>
            <p14:sldId id="375"/>
            <p14:sldId id="409"/>
            <p14:sldId id="1092"/>
            <p14:sldId id="377"/>
            <p14:sldId id="410"/>
            <p14:sldId id="379"/>
            <p14:sldId id="1094"/>
            <p14:sldId id="380"/>
            <p14:sldId id="411"/>
            <p14:sldId id="381"/>
            <p14:sldId id="42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1106"/>
            <p14:sldId id="346"/>
            <p14:sldId id="420"/>
            <p14:sldId id="1107"/>
            <p14:sldId id="1113"/>
            <p14:sldId id="1108"/>
            <p14:sldId id="1120"/>
            <p14:sldId id="11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6" autoAdjust="0"/>
    <p:restoredTop sz="96935" autoAdjust="0"/>
  </p:normalViewPr>
  <p:slideViewPr>
    <p:cSldViewPr>
      <p:cViewPr varScale="1">
        <p:scale>
          <a:sx n="85" d="100"/>
          <a:sy n="85" d="100"/>
        </p:scale>
        <p:origin x="138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8/10/relationships/authors" Target="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modernComment_173_55990B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5864BD-FDAC-4C6D-8F09-17953ABB1E02}" authorId="{D8DF28B6-EFF0-2C9B-4A68-947126FEEF31}" created="2022-09-26T00:08:53.213">
    <pc:sldMkLst xmlns:pc="http://schemas.microsoft.com/office/powerpoint/2013/main/command">
      <pc:docMk/>
      <pc:sldMk cId="1436093435" sldId="371"/>
    </pc:sldMkLst>
    <p188:txBody>
      <a:bodyPr/>
      <a:lstStyle/>
      <a:p>
        <a:r>
          <a:rPr lang="ko-KR" altLang="en-US"/>
          <a:t>로그인 폼 만들기 코드 외우기</a:t>
        </a:r>
      </a:p>
    </p188:txBody>
  </p188:cm>
</p188:cmLst>
</file>

<file path=ppt/comments/modernComment_195_B3BD31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EF1DA7-811A-47BE-9759-9DF48970A0DD}" authorId="{D8DF28B6-EFF0-2C9B-4A68-947126FEEF31}" created="2022-09-26T00:11:43.955">
    <pc:sldMkLst xmlns:pc="http://schemas.microsoft.com/office/powerpoint/2013/main/command">
      <pc:docMk/>
      <pc:sldMk cId="3015520577" sldId="405"/>
    </pc:sldMkLst>
    <p188:txBody>
      <a:bodyPr/>
      <a:lstStyle/>
      <a:p>
        <a:r>
          <a:rPr lang="ko-KR" altLang="en-US"/>
          <a:t>코드 그대로 외우기 (눈 감고 그대로 쓰기)</a:t>
        </a:r>
      </a:p>
    </p188:txBody>
  </p188:cm>
</p188:cmLst>
</file>

<file path=ppt/comments/modernComment_3D2_6C36FA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F46C06-18FC-46C3-9B46-BF5C717A9B83}" authorId="{D8DF28B6-EFF0-2C9B-4A68-947126FEEF31}" created="2022-09-20T00:07:37.832">
    <pc:sldMkLst xmlns:pc="http://schemas.microsoft.com/office/powerpoint/2013/main/command">
      <pc:docMk/>
      <pc:sldMk cId="1815542353" sldId="978"/>
    </pc:sldMkLst>
    <p188:txBody>
      <a:bodyPr/>
      <a:lstStyle/>
      <a:p>
        <a:r>
          <a:rPr lang="ko-KR" altLang="en-US"/>
          <a:t>Quiz: 시맨틱 웹이란?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64D7-69C9-4B4E-B39B-CDFA82857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7C379-192E-9042-B25A-140BBEDE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7C5F-E838-4447-996F-9A137C09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D645-B9B4-46EE-B031-35C24A448A04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70228-3D5D-FE47-B573-B7AEE729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0AB26-9756-4A49-B6FB-B73F046B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33065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D20A-48F9-3F4B-B704-0F1B8EC1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9E2C4-3406-EC4E-AE3E-B53E2A0FB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784C-656C-9D46-A4E0-6AE30483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0A0-ED6C-4884-9FFE-87471827F59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DCFB-D6A8-4446-99A9-D00E10E5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32B83-9890-F549-826A-D8E13130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44158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F4ADE-8B66-354C-AA2F-F58568AF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2E5E6-F831-6248-85F4-EEAD43616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3028-AA50-A743-85F5-761502F7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4D98-3273-47CE-B312-A00AAFA2779F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982CC-91BE-8645-BA8F-0687223E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0D15A-3470-D249-832E-328C8FDB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5616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98BBA5-3D16-4344-A510-C11915030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1016"/>
            <a:ext cx="9141291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09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126B-E616-904A-80BD-F23957F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D9C3-3C3A-0149-8ADA-2B2E0865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3AEB9-7387-D44C-825E-FD61A97A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93E9-CEF0-47B7-AEA6-AFACC79966B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57000-8B69-6741-9BB7-758E6A28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3395-CB32-8045-A81B-4E058A96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6905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2DFF-4B37-6F46-8117-C74B2435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6D878-7965-C146-BE21-AF40A6EBB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790EC-38C1-5144-9BD3-D373351F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4F47-3A99-4701-A7D9-FE6C4D9DA92E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F5C00-D18C-1147-819E-3464E007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AEE3-1EC0-894A-94C8-A56A09A9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82548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C61C-7D98-0648-80A6-7B2F0117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E2CF-F480-EE46-B381-DBD79B691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0C761-2A96-534A-A01A-0F9EB62FF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031B3-C3DC-8848-BD53-6313A11D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2588-EC5C-453B-A942-AA1C7EFEEF33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6C6B-460B-C84B-B1AF-FEB591CB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155EF-0013-0A43-8A23-8D10E165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6878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E35A-62A7-2143-83BC-A6D4E5D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DC25-2BC1-8044-B7A0-58E520098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9B563-8976-964F-86DB-03938FB03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C0118-C06E-C146-BAAA-13D30E995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EEE44-67E1-3045-A272-0C3A0C804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6CAE7-A467-CF42-99E6-B053223A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D575-BDA5-4AAF-81DC-5D38C213A391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1F913-7CBE-0041-91EC-9251EE39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EEC86-BE6D-6948-970D-A98CA8BE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4515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28AB-FE07-DA42-892A-45BBDEC6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4EEF5-F08A-EA41-A6A1-5448C202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C5B0-21BA-48EA-B067-5E37072B4F18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D932F-17D9-B444-A6D4-FA6AADC2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DD95C-C75B-DA45-9F1C-3EE6E897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5912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C31AF-5989-DF4F-9A46-825AB409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59AD-49F4-478E-A013-BE606CDD1B41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FD5C4-0574-B74D-B8F7-F1EEDEC6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AA8F-621E-9741-B84D-24E2ADC2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82627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77E7-A248-0C43-B4B0-090AA0C1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7602-2ADE-E944-8DB7-E9D7FF723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EF2AB-9ADE-4149-8441-C7929EFFB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CAAF4-6AE5-7A4C-AFA6-50886358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E8D2-BCEE-4D3D-AE6D-93BD204BAD0C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727D6-E9D0-3048-A269-D2F75E61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18F2F-0738-C542-BE3C-A661D272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13890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4852-B302-4B4F-B9CB-D70B5544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ACD85-FF52-8341-A50F-50BD995A4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0E9AC-923D-994D-8E95-C26A4FD24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AD7D7-4310-1449-97EF-57A5B647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110E-D48F-4A61-BE6D-11D38A61FE05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8F3AE-E2E9-844D-9A83-E4B1B6C5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1A64F-9CBD-6448-9D33-303C7B35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2244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5CAE1-5120-B048-92E6-48E8637D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66FF0-BC0B-1741-8430-AD70115B1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18F2-B101-C54B-A55E-8F694243D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61780-2E25-4081-A2D9-4C0805256F67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9FCAA-E85E-B145-9546-774C35AF7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C626F-2516-DB43-9997-D73CF774E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853" r:id="rId12"/>
    <p:sldLayoutId id="2147483971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Hot-Coffee-With-Chocolate-Bars-and-Coffee-Beans-42238409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3D2_6C36FA5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73_55990BFB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95_B3BD31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tags/tag_form.asp" TargetMode="External"/><Relationship Id="rId4" Type="http://schemas.openxmlformats.org/officeDocument/2006/relationships/hyperlink" Target="https://www.w3.org/TR/2011/WD-html5-20110405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type.as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textarea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option_disabled.asp" TargetMode="External"/><Relationship Id="rId7" Type="http://schemas.openxmlformats.org/officeDocument/2006/relationships/hyperlink" Target="https://www.w3schools.com/tags/tag_option.as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att_option_value.asp" TargetMode="External"/><Relationship Id="rId5" Type="http://schemas.openxmlformats.org/officeDocument/2006/relationships/hyperlink" Target="https://www.w3schools.com/tags/att_option_selected.asp" TargetMode="External"/><Relationship Id="rId4" Type="http://schemas.openxmlformats.org/officeDocument/2006/relationships/hyperlink" Target="https://www.w3schools.com/tags/att_option_label.as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option.asp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hyperlink" Target="http://www.nextree.co.kr/p8428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ckoverflow.com/questions/7470268/html-input-name-vs-id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Web/HTML/Element/iframe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ffee, cup, table, indoor&#10;&#10;Description automatically generated">
            <a:extLst>
              <a:ext uri="{FF2B5EF4-FFF2-40B4-BE49-F238E27FC236}">
                <a16:creationId xmlns:a16="http://schemas.microsoft.com/office/drawing/2014/main" id="{02CF9576-2B49-6BEF-5A8F-4961C04BF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14" y="0"/>
            <a:ext cx="9071605" cy="6021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EAF4C-07A7-5B10-0EBB-16B2C14A8927}"/>
              </a:ext>
            </a:extLst>
          </p:cNvPr>
          <p:cNvSpPr txBox="1"/>
          <p:nvPr/>
        </p:nvSpPr>
        <p:spPr>
          <a:xfrm>
            <a:off x="50781" y="6020853"/>
            <a:ext cx="86548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rophotostock.deviantart.com/art/Hot-Coffee-With-Chocolate-Bars-and-Coffee-Beans-42238409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2492896"/>
            <a:ext cx="7086600" cy="2346339"/>
          </a:xfrm>
        </p:spPr>
        <p:txBody>
          <a:bodyPr>
            <a:normAutofit fontScale="90000"/>
          </a:bodyPr>
          <a:lstStyle/>
          <a:p>
            <a:r>
              <a:rPr lang="ko-KR" altLang="en-US" sz="5600" b="1" dirty="0"/>
              <a:t>웹프로그래밍</a:t>
            </a:r>
            <a:br>
              <a:rPr lang="en-US" altLang="ko-KR" sz="5600" b="1" dirty="0"/>
            </a:br>
            <a:r>
              <a:rPr lang="en-US" altLang="ko-KR" sz="5600" b="1" dirty="0"/>
              <a:t>3</a:t>
            </a:r>
            <a:r>
              <a:rPr lang="ko-KR" altLang="en-US" sz="5600" b="1" dirty="0"/>
              <a:t>강</a:t>
            </a:r>
            <a:r>
              <a:rPr lang="en-US" altLang="ko-KR" sz="5600" b="1" dirty="0"/>
              <a:t> HTML5 </a:t>
            </a:r>
            <a:r>
              <a:rPr lang="ko-KR" altLang="en-US" sz="5600" b="1" dirty="0"/>
              <a:t>문서 구조화와 웹 폼</a:t>
            </a:r>
            <a:endParaRPr lang="en-US" sz="5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4842935"/>
            <a:ext cx="7086600" cy="685800"/>
          </a:xfrm>
        </p:spPr>
        <p:txBody>
          <a:bodyPr>
            <a:normAutofit/>
          </a:bodyPr>
          <a:lstStyle/>
          <a:p>
            <a:r>
              <a:rPr lang="en-US" sz="1700"/>
              <a:t>DKU, SW Dept.</a:t>
            </a:r>
          </a:p>
          <a:p>
            <a:r>
              <a:rPr lang="ko-KR" altLang="en-US" sz="1700"/>
              <a:t>박제호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2746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0192" y="179237"/>
            <a:ext cx="6377940" cy="762152"/>
          </a:xfrm>
        </p:spPr>
        <p:txBody>
          <a:bodyPr/>
          <a:lstStyle/>
          <a:p>
            <a:r>
              <a:rPr lang="ko-KR" altLang="en-US" dirty="0"/>
              <a:t>문서의 전형적인 구조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1" y="1409820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장 제목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페이지 번호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소제목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본문 텍스트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설명 섹션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그림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문단</a:t>
            </a:r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구조화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ko-KR" altLang="en-US" sz="1400"/>
              <a:t>기존 </a:t>
            </a:r>
            <a:r>
              <a:rPr lang="en-US" altLang="ko-KR" sz="1400"/>
              <a:t>HTML</a:t>
            </a:r>
            <a:r>
              <a:rPr lang="ko-KR" altLang="en-US" sz="1400"/>
              <a:t>의 한계 </a:t>
            </a:r>
            <a:r>
              <a:rPr lang="en-US" altLang="ko-KR" sz="1400"/>
              <a:t>: </a:t>
            </a:r>
            <a:r>
              <a:rPr lang="ko-KR" altLang="en-US" sz="1400"/>
              <a:t>웹 문서 구조를 표현하는 태그 없음</a:t>
            </a:r>
            <a:endParaRPr lang="en-US" altLang="ko-KR" sz="1400"/>
          </a:p>
          <a:p>
            <a:pPr lvl="2"/>
            <a:r>
              <a:rPr lang="en-US" altLang="ko-KR" sz="1400"/>
              <a:t>&lt;div&gt; </a:t>
            </a:r>
            <a:r>
              <a:rPr lang="ko-KR" altLang="en-US" sz="1400"/>
              <a:t>태그나 </a:t>
            </a:r>
            <a:r>
              <a:rPr lang="en-US" altLang="ko-KR" sz="1400"/>
              <a:t>&lt;table&gt; </a:t>
            </a:r>
            <a:r>
              <a:rPr lang="ko-KR" altLang="en-US" sz="1400"/>
              <a:t>태그로 구조화되어 보이게 작성</a:t>
            </a:r>
            <a:endParaRPr lang="en-US" altLang="ko-KR" sz="1400"/>
          </a:p>
          <a:p>
            <a:pPr lvl="2"/>
            <a:r>
              <a:rPr lang="en-US" altLang="ko-KR" sz="1400"/>
              <a:t>HTML </a:t>
            </a:r>
            <a:r>
              <a:rPr lang="ko-KR" altLang="en-US" sz="1400"/>
              <a:t>페이지의 소스를 보면 문서 구조 파악 불가능</a:t>
            </a:r>
            <a:endParaRPr lang="en-US" altLang="ko-KR" sz="1400"/>
          </a:p>
          <a:p>
            <a:r>
              <a:rPr lang="ko-KR" altLang="en-US" sz="1400"/>
              <a:t>문서 구조화의 이유</a:t>
            </a:r>
            <a:endParaRPr lang="en-US" altLang="ko-KR" sz="1400"/>
          </a:p>
          <a:p>
            <a:pPr lvl="1"/>
            <a:r>
              <a:rPr lang="ko-KR" altLang="en-US" sz="1400"/>
              <a:t>검색 엔진이 좋아하는 웹 페이지 작성의 필요성 대두</a:t>
            </a:r>
            <a:endParaRPr lang="en-US" altLang="ko-KR" sz="1400"/>
          </a:p>
          <a:p>
            <a:pPr lvl="2"/>
            <a:r>
              <a:rPr lang="ko-KR" altLang="en-US" sz="1400"/>
              <a:t>정보 탐색이 중요해진 시대 </a:t>
            </a:r>
            <a:r>
              <a:rPr lang="en-US" altLang="ko-KR" sz="1400"/>
              <a:t>-&gt;</a:t>
            </a:r>
            <a:r>
              <a:rPr lang="ko-KR" altLang="en-US" sz="1400"/>
              <a:t> 웹사이트 가치 상승</a:t>
            </a:r>
            <a:endParaRPr lang="en-US" altLang="ko-KR" sz="1400"/>
          </a:p>
          <a:p>
            <a:pPr lvl="2"/>
            <a:r>
              <a:rPr lang="ko-KR" altLang="en-US" sz="1400"/>
              <a:t>사물인터넷으로 </a:t>
            </a:r>
            <a:r>
              <a:rPr lang="en-US" altLang="ko-KR" sz="1400"/>
              <a:t>IT </a:t>
            </a:r>
            <a:r>
              <a:rPr lang="ko-KR" altLang="en-US" sz="1400"/>
              <a:t>장치들이 스스로 정보 검색하는 시대</a:t>
            </a:r>
            <a:endParaRPr lang="en-US" altLang="ko-KR" sz="1400"/>
          </a:p>
          <a:p>
            <a:pPr lvl="2"/>
            <a:r>
              <a:rPr lang="ko-KR" altLang="en-US" sz="1400"/>
              <a:t>사용자가 만든 웹 페이지 가치 극대화 </a:t>
            </a:r>
            <a:r>
              <a:rPr lang="en-US" altLang="ko-KR" sz="1400"/>
              <a:t>– </a:t>
            </a:r>
            <a:r>
              <a:rPr lang="ko-KR" altLang="en-US" sz="1400"/>
              <a:t>탐색이 쉽도록 작성</a:t>
            </a:r>
            <a:endParaRPr lang="en-US" altLang="ko-KR" sz="1400"/>
          </a:p>
          <a:p>
            <a:pPr marL="342900" lvl="1" indent="0">
              <a:buNone/>
            </a:pPr>
            <a:endParaRPr lang="en-US" altLang="ko-KR" sz="1400"/>
          </a:p>
          <a:p>
            <a:pPr lvl="1"/>
            <a:endParaRPr lang="ko-KR" altLang="en-US" sz="1400"/>
          </a:p>
          <a:p>
            <a:pPr lvl="2"/>
            <a:endParaRPr lang="ko-KR" altLang="en-US" sz="1400"/>
          </a:p>
          <a:p>
            <a:pPr lvl="1"/>
            <a:endParaRPr lang="ko-KR" altLang="en-US" sz="1400"/>
          </a:p>
        </p:txBody>
      </p:sp>
      <p:pic>
        <p:nvPicPr>
          <p:cNvPr id="6" name="Picture 5" descr="다른 색깔의 개최자">
            <a:extLst>
              <a:ext uri="{FF2B5EF4-FFF2-40B4-BE49-F238E27FC236}">
                <a16:creationId xmlns:a16="http://schemas.microsoft.com/office/drawing/2014/main" id="{BE060F94-ADF3-07BC-0F92-B848C840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8" r="34612" b="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D9A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ko-KR" altLang="en-US" smtClean="0"/>
              <a:pPr>
                <a:spcAft>
                  <a:spcPts val="600"/>
                </a:spcAft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r>
              <a:rPr lang="en-US" altLang="ko-KR" dirty="0"/>
              <a:t>(Semantic Web) </a:t>
            </a:r>
            <a:r>
              <a:rPr lang="ko-KR" altLang="en-US" dirty="0"/>
              <a:t>필요성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24073" y="2438400"/>
            <a:ext cx="5240415" cy="4086942"/>
          </a:xfrm>
        </p:spPr>
        <p:txBody>
          <a:bodyPr>
            <a:normAutofit lnSpcReduction="10000"/>
          </a:bodyPr>
          <a:lstStyle/>
          <a:p>
            <a:r>
              <a:rPr lang="ko-KR" altLang="en-US" sz="1500" dirty="0"/>
              <a:t>검색엔진에 의해 검색되지 않는다면 콘텐츠의 공유 효과 감소</a:t>
            </a:r>
            <a:endParaRPr lang="en-US" altLang="ko-KR" sz="1500" dirty="0"/>
          </a:p>
          <a:p>
            <a:r>
              <a:rPr lang="ko-KR" altLang="en-US" sz="1500" dirty="0"/>
              <a:t> </a:t>
            </a:r>
            <a:r>
              <a:rPr lang="en-US" sz="1500" dirty="0"/>
              <a:t>HTML</a:t>
            </a:r>
            <a:r>
              <a:rPr lang="ko-KR" altLang="en-US" sz="1500" dirty="0"/>
              <a:t> 문서는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준구조화된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(Semi-structured data)</a:t>
            </a:r>
          </a:p>
          <a:p>
            <a:pPr lvl="1"/>
            <a:r>
              <a:rPr lang="ko-KR" altLang="en-US" sz="1500" dirty="0"/>
              <a:t>사람은 문서의 내용을 보고 의미와 구조를 인식 가능</a:t>
            </a:r>
            <a:endParaRPr lang="en-US" altLang="ko-KR" sz="1500" dirty="0"/>
          </a:p>
          <a:p>
            <a:pPr lvl="1"/>
            <a:r>
              <a:rPr lang="ko-KR" altLang="en-US" sz="1500" dirty="0"/>
              <a:t>하지만</a:t>
            </a:r>
            <a:r>
              <a:rPr lang="en-US" altLang="ko-KR" sz="1500" dirty="0"/>
              <a:t>,</a:t>
            </a:r>
            <a:r>
              <a:rPr lang="ko-KR" altLang="en-US" sz="1500" dirty="0"/>
              <a:t> 컴퓨터는 그런 의미와 구조에 대한 인식 불가능하거나 아주 복잡한 과정이 필요</a:t>
            </a:r>
            <a:endParaRPr lang="en-US" altLang="ko-KR" sz="1500" dirty="0"/>
          </a:p>
          <a:p>
            <a:pPr lvl="2"/>
            <a:r>
              <a:rPr lang="ko-KR" altLang="en-US" dirty="0"/>
              <a:t>자연어 처리</a:t>
            </a:r>
            <a:r>
              <a:rPr lang="en-US" altLang="ko-KR" dirty="0"/>
              <a:t>:</a:t>
            </a:r>
            <a:r>
              <a:rPr lang="ko-KR" altLang="en-US" dirty="0"/>
              <a:t> 인간이 작성하거나 </a:t>
            </a:r>
            <a:r>
              <a:rPr lang="ko-KR" altLang="en-US" dirty="0" err="1"/>
              <a:t>구술된</a:t>
            </a:r>
            <a:r>
              <a:rPr lang="ko-KR" altLang="en-US" dirty="0"/>
              <a:t> 내용을 컴퓨터가 자동으로 인식하는 방법 </a:t>
            </a:r>
            <a:endParaRPr lang="en-US" altLang="ko-KR" dirty="0"/>
          </a:p>
          <a:p>
            <a:pPr lvl="2"/>
            <a:r>
              <a:rPr lang="ko-KR" altLang="en-US" dirty="0"/>
              <a:t>웹스페이스에 존재하는 웹페이지 전부를 자연어 처리 하는 것은 너무나도 힘든 일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“&lt;strong&gt;</a:t>
            </a:r>
            <a:r>
              <a:rPr lang="ko-KR" altLang="en-US" dirty="0"/>
              <a:t>사과</a:t>
            </a:r>
            <a:r>
              <a:rPr lang="en-US" altLang="ko-KR" dirty="0"/>
              <a:t>&lt;/</a:t>
            </a:r>
            <a:r>
              <a:rPr lang="en-US" altLang="ko-KR" b="1" dirty="0"/>
              <a:t>strong&gt; </a:t>
            </a:r>
            <a:r>
              <a:rPr lang="ko-KR" altLang="en-US" b="1" dirty="0"/>
              <a:t>는 </a:t>
            </a:r>
            <a:r>
              <a:rPr lang="en-US" altLang="ko-KR" dirty="0"/>
              <a:t>&lt;strong&gt;</a:t>
            </a:r>
            <a:r>
              <a:rPr lang="ko-KR" altLang="en-US" dirty="0"/>
              <a:t>빨간색</a:t>
            </a:r>
            <a:r>
              <a:rPr lang="en-US" altLang="ko-KR" dirty="0"/>
              <a:t>&lt;/</a:t>
            </a:r>
            <a:r>
              <a:rPr lang="en-US" altLang="ko-KR" b="1" dirty="0"/>
              <a:t>strong&gt; </a:t>
            </a:r>
            <a:r>
              <a:rPr lang="ko-KR" altLang="en-US" b="1" dirty="0"/>
              <a:t>이다</a:t>
            </a:r>
            <a:r>
              <a:rPr lang="en-US" altLang="ko-KR" b="1" dirty="0"/>
              <a:t>”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3"/>
            <a:r>
              <a:rPr lang="ko-KR" altLang="en-US" sz="1500" b="1" dirty="0"/>
              <a:t>인간은 이 문장을 보고 문장의 뜻을 이해할 수 있지만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컴퓨터는 여기에서 사과와 빨간색의 관계를 해석 불가</a:t>
            </a:r>
            <a:endParaRPr lang="en-US" altLang="ko-KR" sz="1500" b="1" dirty="0"/>
          </a:p>
          <a:p>
            <a:pPr lvl="3"/>
            <a:r>
              <a:rPr lang="ko-KR" altLang="en-US" sz="1500" b="1" dirty="0"/>
              <a:t>컴퓨터는 </a:t>
            </a:r>
            <a:r>
              <a:rPr lang="en-US" altLang="ko-KR" sz="1500" b="1" dirty="0"/>
              <a:t>HTML </a:t>
            </a:r>
            <a:r>
              <a:rPr lang="ko-KR" altLang="en-US" sz="1500" b="1" dirty="0"/>
              <a:t>에 태그로 지시된 동작만을 인지하고 문장 뜻의 이해없이 출력만 수행</a:t>
            </a:r>
            <a:endParaRPr lang="en-US" altLang="ko-KR" sz="1500" dirty="0"/>
          </a:p>
          <a:p>
            <a:pPr lvl="1"/>
            <a:r>
              <a:rPr lang="ko-KR" altLang="en-US" sz="1500" dirty="0"/>
              <a:t>이러한 경우 필요한 것은 컴퓨터에게 문서 내용에 대한 정보를 제공하여 의미와 구조 인식을 보조할 수 있음</a:t>
            </a:r>
            <a:endParaRPr lang="en-US" altLang="ko-KR" sz="1500" dirty="0"/>
          </a:p>
          <a:p>
            <a:pPr marL="342900" lvl="1" indent="0">
              <a:buNone/>
            </a:pPr>
            <a:endParaRPr lang="en-US" altLang="ko-KR" sz="1200" dirty="0"/>
          </a:p>
          <a:p>
            <a:pPr lvl="1"/>
            <a:endParaRPr lang="ko-KR" altLang="en-US" sz="1200" dirty="0"/>
          </a:p>
          <a:p>
            <a:pPr lvl="2"/>
            <a:endParaRPr lang="ko-KR" altLang="en-US" sz="1200" dirty="0"/>
          </a:p>
          <a:p>
            <a:pPr lvl="1"/>
            <a:endParaRPr lang="ko-KR" altLang="en-US" sz="1200" dirty="0"/>
          </a:p>
        </p:txBody>
      </p:sp>
      <p:pic>
        <p:nvPicPr>
          <p:cNvPr id="6" name="Picture 5" descr="계산 수식">
            <a:extLst>
              <a:ext uri="{FF2B5EF4-FFF2-40B4-BE49-F238E27FC236}">
                <a16:creationId xmlns:a16="http://schemas.microsoft.com/office/drawing/2014/main" id="{1FE960C9-1678-738F-6937-0AB852A9D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8" r="36102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ko-KR" altLang="en-US" smtClean="0"/>
              <a:pPr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423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4056" y="218981"/>
            <a:ext cx="6377940" cy="8034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r>
              <a:rPr lang="en-US" altLang="ko-KR" dirty="0"/>
              <a:t>(Semantic Web) </a:t>
            </a:r>
            <a:r>
              <a:rPr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268760"/>
            <a:ext cx="7955280" cy="295232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웹 문서를 구조화하여 의미 있는 내용 탐색이 용이한 웹</a:t>
            </a:r>
            <a:endParaRPr lang="en-US" altLang="ko-KR" dirty="0"/>
          </a:p>
          <a:p>
            <a:r>
              <a:rPr lang="ko-KR" altLang="en-US" dirty="0"/>
              <a:t>기존 태그</a:t>
            </a:r>
            <a:endParaRPr lang="en-US" altLang="ko-KR" dirty="0"/>
          </a:p>
          <a:p>
            <a:pPr lvl="1"/>
            <a:r>
              <a:rPr lang="en-US" altLang="ko-KR" dirty="0"/>
              <a:t>&lt;p&gt;, &lt;div&gt;, &lt;h1&gt;, &lt;h2&gt; </a:t>
            </a:r>
            <a:r>
              <a:rPr lang="ko-KR" altLang="en-US" dirty="0"/>
              <a:t>등 태그 사용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문서의 구조나 의미 전달 어려움</a:t>
            </a:r>
            <a:r>
              <a:rPr lang="en-US" altLang="ko-KR" dirty="0"/>
              <a:t> -&gt; </a:t>
            </a:r>
            <a:r>
              <a:rPr lang="ko-KR" altLang="en-US" dirty="0"/>
              <a:t>내용에 대한 정보 전달이 없음</a:t>
            </a:r>
          </a:p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r>
              <a:rPr lang="en-US" altLang="ko-KR" dirty="0"/>
              <a:t>(Semantic Tag)  -&gt; Sematic Web Era</a:t>
            </a:r>
          </a:p>
          <a:p>
            <a:pPr lvl="1"/>
            <a:r>
              <a:rPr lang="ko-KR" altLang="en-US" dirty="0"/>
              <a:t>문서의 구조와 의미를 전달하는 태그</a:t>
            </a:r>
            <a:endParaRPr lang="en-US" altLang="ko-KR" dirty="0"/>
          </a:p>
          <a:p>
            <a:pPr lvl="1"/>
            <a:r>
              <a:rPr lang="ko-KR" altLang="en-US" dirty="0"/>
              <a:t>즉 </a:t>
            </a:r>
            <a:r>
              <a:rPr lang="ko-KR" altLang="en-US" dirty="0" err="1"/>
              <a:t>시맨틱</a:t>
            </a:r>
            <a:r>
              <a:rPr lang="ko-KR" altLang="en-US" dirty="0"/>
              <a:t> 태그는 해당 태그의 목적을 검색 엔진에 전달하는 </a:t>
            </a:r>
            <a:r>
              <a:rPr lang="ko-KR" altLang="en-US" dirty="0" err="1"/>
              <a:t>역활을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en-US" altLang="ko-KR" dirty="0"/>
              <a:t>&lt;header&gt;, &lt;section&gt;, &lt;article&gt;, &lt;main&gt;, &lt;summary&gt;, &lt;mark&gt;, &lt;time&gt;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5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4056" y="218981"/>
            <a:ext cx="6377940" cy="8034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r>
              <a:rPr lang="en-US" altLang="ko-KR" dirty="0"/>
              <a:t>(Semantic Web) </a:t>
            </a:r>
            <a:r>
              <a:rPr lang="ko-KR" altLang="en-US" dirty="0"/>
              <a:t>의미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40BD34B-17F0-535D-C301-88573D25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187450"/>
            <a:ext cx="7939585" cy="504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5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4056" y="218981"/>
            <a:ext cx="6736256" cy="80341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r>
              <a:rPr lang="en-US" altLang="ko-KR" dirty="0"/>
              <a:t>(Semantic Web) </a:t>
            </a:r>
            <a:r>
              <a:rPr lang="ko-KR" altLang="en-US" dirty="0"/>
              <a:t>검색 엔진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268760"/>
            <a:ext cx="7955280" cy="4968552"/>
          </a:xfrm>
        </p:spPr>
        <p:txBody>
          <a:bodyPr>
            <a:normAutofit/>
          </a:bodyPr>
          <a:lstStyle/>
          <a:p>
            <a:r>
              <a:rPr lang="ko-KR" altLang="en-US" dirty="0"/>
              <a:t>구글 검색 엔진 </a:t>
            </a:r>
            <a:endParaRPr lang="en-US" altLang="ko-KR" dirty="0"/>
          </a:p>
          <a:p>
            <a:pPr lvl="1"/>
            <a:r>
              <a:rPr lang="en-US" altLang="ko-KR" sz="2000" dirty="0"/>
              <a:t>Search Engine Optimization(SEO)</a:t>
            </a:r>
          </a:p>
          <a:p>
            <a:pPr lvl="1"/>
            <a:r>
              <a:rPr lang="ko-KR" altLang="en-US" sz="2000" dirty="0"/>
              <a:t>웹 페이지에서 </a:t>
            </a:r>
            <a:r>
              <a:rPr lang="ko-KR" altLang="en-US" sz="2000" dirty="0" err="1"/>
              <a:t>시맨틱</a:t>
            </a:r>
            <a:r>
              <a:rPr lang="ko-KR" altLang="en-US" sz="2000" dirty="0"/>
              <a:t> 태그 검색</a:t>
            </a:r>
            <a:endParaRPr lang="en-US" altLang="ko-KR" sz="2000" dirty="0"/>
          </a:p>
          <a:p>
            <a:pPr lvl="1"/>
            <a:r>
              <a:rPr lang="ko-KR" altLang="en-US" sz="2000" dirty="0"/>
              <a:t>리뷰</a:t>
            </a:r>
            <a:r>
              <a:rPr lang="en-US" altLang="ko-KR" sz="2000" dirty="0"/>
              <a:t>, </a:t>
            </a:r>
            <a:r>
              <a:rPr lang="ko-KR" altLang="en-US" sz="2000" dirty="0"/>
              <a:t>사람</a:t>
            </a:r>
            <a:r>
              <a:rPr lang="en-US" altLang="ko-KR" sz="2000" dirty="0"/>
              <a:t>, </a:t>
            </a:r>
            <a:r>
              <a:rPr lang="ko-KR" altLang="en-US" sz="2000" dirty="0"/>
              <a:t>제품</a:t>
            </a:r>
            <a:r>
              <a:rPr lang="en-US" altLang="ko-KR" sz="2000" dirty="0"/>
              <a:t>, </a:t>
            </a:r>
            <a:r>
              <a:rPr lang="ko-KR" altLang="en-US" sz="2000" dirty="0"/>
              <a:t>업체</a:t>
            </a:r>
            <a:r>
              <a:rPr lang="en-US" altLang="ko-KR" sz="2000" dirty="0"/>
              <a:t>, </a:t>
            </a:r>
            <a:r>
              <a:rPr lang="ko-KR" altLang="en-US" sz="2000" dirty="0"/>
              <a:t>이벤트</a:t>
            </a:r>
            <a:r>
              <a:rPr lang="en-US" altLang="ko-KR" sz="2000" dirty="0"/>
              <a:t>, </a:t>
            </a:r>
            <a:r>
              <a:rPr lang="ko-KR" altLang="en-US" sz="2000" dirty="0"/>
              <a:t>음악 등 검색 결과 제공</a:t>
            </a:r>
            <a:endParaRPr lang="en-US" altLang="ko-KR" sz="2000" dirty="0"/>
          </a:p>
          <a:p>
            <a:pPr lvl="1"/>
            <a:r>
              <a:rPr lang="ko-KR" altLang="en-US" sz="2000" dirty="0"/>
              <a:t>활용도</a:t>
            </a:r>
            <a:endParaRPr lang="en-US" altLang="ko-KR" sz="2000" dirty="0"/>
          </a:p>
          <a:p>
            <a:pPr lvl="2"/>
            <a:r>
              <a:rPr lang="en-US" altLang="ko-KR" sz="1600" dirty="0"/>
              <a:t>Knowledge graph, </a:t>
            </a:r>
            <a:r>
              <a:rPr lang="en-US" altLang="ko-KR" sz="1600" dirty="0" err="1"/>
              <a:t>TrustRank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AuthorityRank</a:t>
            </a:r>
            <a:r>
              <a:rPr lang="en-US" altLang="ko-KR" sz="1600" dirty="0"/>
              <a:t> </a:t>
            </a:r>
            <a:r>
              <a:rPr lang="ko-KR" altLang="en-US" sz="1600" dirty="0"/>
              <a:t>등 혁신적인 검색을 활용 가능</a:t>
            </a:r>
            <a:endParaRPr lang="en-US" altLang="ko-KR" sz="1600" dirty="0"/>
          </a:p>
          <a:p>
            <a:pPr lvl="2"/>
            <a:r>
              <a:rPr lang="en-US" altLang="ko-KR" sz="1600" dirty="0"/>
              <a:t>Knowledge graph:</a:t>
            </a:r>
            <a:r>
              <a:rPr lang="ko-KR" altLang="en-US" sz="1600" dirty="0"/>
              <a:t> 단어와 개념 간의 관계를 이용하여 사용자의 의도 해석 가능하게 함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 err="1"/>
              <a:t>TrustRank</a:t>
            </a:r>
            <a:r>
              <a:rPr lang="en-US" altLang="ko-KR" sz="1600" dirty="0"/>
              <a:t>:</a:t>
            </a:r>
            <a:r>
              <a:rPr lang="ko-KR" altLang="en-US" sz="1600" dirty="0"/>
              <a:t> 링크 해석을 통해 신뢰도 검증을 가능하게 함</a:t>
            </a:r>
            <a:r>
              <a:rPr lang="en-US" altLang="ko-KR" sz="1600" dirty="0"/>
              <a:t>.</a:t>
            </a:r>
            <a:r>
              <a:rPr lang="ko-KR" altLang="en-US" sz="1600" dirty="0"/>
              <a:t> 주로 스팸 검색에 이용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 err="1"/>
              <a:t>AuthorityRank</a:t>
            </a:r>
            <a:r>
              <a:rPr lang="en-US" altLang="ko-KR" sz="1600" dirty="0"/>
              <a:t>:</a:t>
            </a:r>
            <a:r>
              <a:rPr lang="ko-KR" altLang="en-US" sz="1600" dirty="0"/>
              <a:t> 내용에 근거하여 전문가적 수준을 계산하여 문서의 수준을 랭킹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1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46526"/>
            <a:ext cx="8856984" cy="739221"/>
          </a:xfrm>
        </p:spPr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A131D1-11E2-DF48-18BE-F1872140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28904"/>
            <a:ext cx="8654524" cy="4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477" y="118939"/>
            <a:ext cx="6377940" cy="851512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42606" y="966867"/>
            <a:ext cx="6132775" cy="5496271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&lt;header&gt;</a:t>
            </a:r>
          </a:p>
          <a:p>
            <a:pPr lvl="1"/>
            <a:r>
              <a:rPr lang="ko-KR" altLang="en-US" dirty="0"/>
              <a:t>페이지나 섹션의 머리말 표현</a:t>
            </a:r>
            <a:endParaRPr lang="en-US" altLang="ko-KR" dirty="0"/>
          </a:p>
          <a:p>
            <a:pPr lvl="1"/>
            <a:r>
              <a:rPr lang="ko-KR" altLang="en-US" dirty="0"/>
              <a:t>페이지 제목</a:t>
            </a:r>
            <a:r>
              <a:rPr lang="en-US" altLang="ko-KR" dirty="0"/>
              <a:t>, </a:t>
            </a:r>
            <a:r>
              <a:rPr lang="ko-KR" altLang="en-US" dirty="0"/>
              <a:t>페이지를 소개하는 간단한 설명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하이퍼링크들을 모아 놓은 특별한 섹션</a:t>
            </a:r>
            <a:endParaRPr lang="en-US" altLang="ko-KR" dirty="0"/>
          </a:p>
          <a:p>
            <a:pPr lvl="1"/>
            <a:r>
              <a:rPr lang="ko-KR" altLang="en-US" dirty="0"/>
              <a:t>페이지 내 목차를 만드는 용도</a:t>
            </a:r>
            <a:endParaRPr lang="en-US" altLang="ko-KR" dirty="0"/>
          </a:p>
          <a:p>
            <a:pPr lvl="1"/>
            <a:r>
              <a:rPr lang="ko-KR" altLang="en-US" dirty="0"/>
              <a:t>브라우저가 네비게이션 영역을 알게 되면 검색엔진 색인에 도움</a:t>
            </a:r>
            <a:endParaRPr lang="en-US" altLang="ko-KR" dirty="0"/>
          </a:p>
          <a:p>
            <a:r>
              <a:rPr lang="en-US" altLang="ko-KR" dirty="0"/>
              <a:t>&lt;section&gt;</a:t>
            </a:r>
          </a:p>
          <a:p>
            <a:pPr lvl="1"/>
            <a:r>
              <a:rPr lang="ko-KR" altLang="en-US" dirty="0"/>
              <a:t>문서의 장</a:t>
            </a:r>
            <a:r>
              <a:rPr lang="en-US" altLang="ko-KR" dirty="0"/>
              <a:t>(chapter, section) </a:t>
            </a:r>
            <a:r>
              <a:rPr lang="ko-KR" altLang="en-US" dirty="0"/>
              <a:t>혹은 절을 구성하는 역할</a:t>
            </a:r>
            <a:endParaRPr lang="en-US" altLang="ko-KR" dirty="0"/>
          </a:p>
          <a:p>
            <a:pPr lvl="1"/>
            <a:r>
              <a:rPr lang="ko-KR" altLang="en-US" dirty="0"/>
              <a:t>같은 성격의 내용일 때 하나의 </a:t>
            </a:r>
            <a:r>
              <a:rPr lang="en-US" altLang="ko-KR" dirty="0"/>
              <a:t>section</a:t>
            </a:r>
            <a:r>
              <a:rPr lang="ko-KR" altLang="en-US" dirty="0" err="1"/>
              <a:t>으로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ko-KR" altLang="en-US" dirty="0"/>
              <a:t>일반 문서에 여러 장이 있듯이 웹 페이지에 여러 </a:t>
            </a:r>
            <a:r>
              <a:rPr lang="en-US" altLang="ko-KR" dirty="0"/>
              <a:t>&lt;section&gt;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사용하여 절 혹은 섹션의 주제 기입</a:t>
            </a:r>
          </a:p>
          <a:p>
            <a:pPr marL="342900" lvl="1" indent="0">
              <a:buNone/>
            </a:pPr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00192" y="1268760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477" y="118939"/>
            <a:ext cx="6377940" cy="851512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42606" y="966867"/>
            <a:ext cx="6132775" cy="5496271"/>
          </a:xfrm>
        </p:spPr>
        <p:txBody>
          <a:bodyPr>
            <a:normAutofit/>
          </a:bodyPr>
          <a:lstStyle/>
          <a:p>
            <a:r>
              <a:rPr lang="en-US" altLang="ko-KR" dirty="0"/>
              <a:t>&lt;article&gt;</a:t>
            </a:r>
          </a:p>
          <a:p>
            <a:pPr lvl="1"/>
            <a:r>
              <a:rPr lang="en-US" altLang="ko-KR" dirty="0"/>
              <a:t>Section </a:t>
            </a:r>
            <a:r>
              <a:rPr lang="ko-KR" altLang="en-US" dirty="0"/>
              <a:t>태그의 하위 개념 또는 본문과 연관 있지만</a:t>
            </a:r>
            <a:r>
              <a:rPr lang="en-US" altLang="ko-KR" dirty="0"/>
              <a:t>, </a:t>
            </a:r>
            <a:r>
              <a:rPr lang="ko-KR" altLang="en-US" dirty="0"/>
              <a:t>독립적인 콘텐트를 담는 영역</a:t>
            </a:r>
            <a:endParaRPr lang="en-US" altLang="ko-KR" dirty="0"/>
          </a:p>
          <a:p>
            <a:pPr lvl="1"/>
            <a:r>
              <a:rPr lang="ko-KR" altLang="en-US" dirty="0"/>
              <a:t>혹은 보조 기사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포스트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등 기타 독립적인 내용</a:t>
            </a:r>
            <a:endParaRPr lang="en-US" altLang="ko-KR" dirty="0"/>
          </a:p>
          <a:p>
            <a:pPr lvl="1"/>
            <a:r>
              <a:rPr lang="en-US" altLang="ko-KR" dirty="0"/>
              <a:t>&lt;article&gt;</a:t>
            </a:r>
            <a:r>
              <a:rPr lang="ko-KR" altLang="en-US" dirty="0"/>
              <a:t>에 담는 내용이 많은 경우 여러 </a:t>
            </a:r>
            <a:r>
              <a:rPr lang="en-US" altLang="ko-KR" dirty="0"/>
              <a:t>&lt;section&gt; </a:t>
            </a:r>
            <a:r>
              <a:rPr lang="ko-KR" altLang="en-US" dirty="0"/>
              <a:t>둘 수 있음</a:t>
            </a:r>
            <a:endParaRPr lang="en-US" altLang="ko-KR" dirty="0"/>
          </a:p>
          <a:p>
            <a:r>
              <a:rPr lang="en-US" altLang="ko-KR" dirty="0"/>
              <a:t>&lt;aside&gt;</a:t>
            </a:r>
          </a:p>
          <a:p>
            <a:pPr lvl="1"/>
            <a:r>
              <a:rPr lang="ko-KR" altLang="en-US" dirty="0"/>
              <a:t>본문 전체 내용과 관련성이 약할 때 내용 분리를 위해 사용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신문</a:t>
            </a:r>
            <a:r>
              <a:rPr lang="en-US" altLang="ko-KR" dirty="0"/>
              <a:t>, </a:t>
            </a:r>
            <a:r>
              <a:rPr lang="ko-KR" altLang="en-US" dirty="0"/>
              <a:t>잡지에서 주요 기사 옆 관련 기사</a:t>
            </a:r>
            <a:r>
              <a:rPr lang="en-US" altLang="ko-KR" dirty="0"/>
              <a:t>, </a:t>
            </a:r>
            <a:r>
              <a:rPr lang="ko-KR" altLang="en-US" dirty="0"/>
              <a:t>삽입 어구로 표시된 논평 등</a:t>
            </a:r>
            <a:endParaRPr lang="en-US" altLang="ko-KR" dirty="0"/>
          </a:p>
          <a:p>
            <a:pPr lvl="1"/>
            <a:r>
              <a:rPr lang="ko-KR" altLang="en-US" dirty="0"/>
              <a:t>페이지의 오른쪽이나 왼쪽에 주로 배치</a:t>
            </a:r>
            <a:endParaRPr lang="en-US" altLang="ko-KR" dirty="0"/>
          </a:p>
          <a:p>
            <a:r>
              <a:rPr lang="en-US" altLang="ko-KR" dirty="0"/>
              <a:t>&lt;footer&gt;</a:t>
            </a:r>
          </a:p>
          <a:p>
            <a:pPr lvl="1"/>
            <a:r>
              <a:rPr lang="ko-KR" altLang="en-US" dirty="0"/>
              <a:t>꼬리말 영역</a:t>
            </a:r>
            <a:r>
              <a:rPr lang="en-US" altLang="ko-KR" dirty="0"/>
              <a:t>, </a:t>
            </a:r>
            <a:r>
              <a:rPr lang="ko-KR" altLang="en-US" dirty="0"/>
              <a:t>주로 저자나 저작권 정보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00192" y="1268760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38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31102" y="274971"/>
            <a:ext cx="6377940" cy="796915"/>
          </a:xfrm>
        </p:spPr>
        <p:txBody>
          <a:bodyPr/>
          <a:lstStyle/>
          <a:p>
            <a:r>
              <a:rPr lang="ko-KR" altLang="en-US" dirty="0"/>
              <a:t>문서의 모양은 구조와 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59" y="1340768"/>
            <a:ext cx="7944773" cy="41227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위치와 색</a:t>
            </a:r>
            <a:r>
              <a:rPr lang="en-US" altLang="ko-KR" dirty="0"/>
              <a:t>, </a:t>
            </a:r>
            <a:r>
              <a:rPr lang="ko-KR" altLang="en-US" dirty="0"/>
              <a:t>모양이 자동으로 결정되는 것이 아님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개발자가 </a:t>
            </a:r>
            <a:r>
              <a:rPr lang="en-US" altLang="ko-KR" dirty="0">
                <a:solidFill>
                  <a:srgbClr val="C00000"/>
                </a:solidFill>
              </a:rPr>
              <a:t>CSS3</a:t>
            </a:r>
            <a:r>
              <a:rPr lang="ko-KR" altLang="en-US" dirty="0">
                <a:solidFill>
                  <a:srgbClr val="C00000"/>
                </a:solidFill>
              </a:rPr>
              <a:t>를 이용하여 직접 위치와 색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모양을 지정해야 함</a:t>
            </a:r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21146" y="2182505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182505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AF8D4-D791-BE44-B607-F660447CEE7C}"/>
              </a:ext>
            </a:extLst>
          </p:cNvPr>
          <p:cNvSpPr txBox="1"/>
          <p:nvPr/>
        </p:nvSpPr>
        <p:spPr>
          <a:xfrm>
            <a:off x="1143000" y="1699022"/>
            <a:ext cx="6858000" cy="213002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ko-KR" sz="4350" dirty="0">
                <a:latin typeface="+mj-lt"/>
                <a:ea typeface="+mj-ea"/>
                <a:cs typeface="+mj-cs"/>
              </a:rPr>
              <a:t>3</a:t>
            </a:r>
            <a:r>
              <a:rPr lang="ko-KR" altLang="en-US" sz="4350" dirty="0">
                <a:latin typeface="+mj-lt"/>
                <a:ea typeface="+mj-ea"/>
                <a:cs typeface="+mj-cs"/>
              </a:rPr>
              <a:t>장 </a:t>
            </a:r>
            <a:r>
              <a:rPr lang="ko-KR" altLang="en-US" sz="4350" dirty="0" err="1">
                <a:latin typeface="+mj-lt"/>
                <a:ea typeface="+mj-ea"/>
                <a:cs typeface="+mj-cs"/>
              </a:rPr>
              <a:t>인트로</a:t>
            </a:r>
            <a:r>
              <a:rPr lang="en-US" altLang="ko-KR" sz="4350" dirty="0">
                <a:latin typeface="+mj-lt"/>
                <a:ea typeface="+mj-ea"/>
                <a:cs typeface="+mj-cs"/>
              </a:rPr>
              <a:t>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ko-KR" sz="4350" dirty="0">
                <a:latin typeface="+mj-lt"/>
                <a:ea typeface="+mj-ea"/>
                <a:cs typeface="+mj-cs"/>
              </a:rPr>
              <a:t>-</a:t>
            </a:r>
            <a:r>
              <a:rPr lang="ko-KR" altLang="en-US" sz="4350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4350" dirty="0">
                <a:latin typeface="+mj-lt"/>
                <a:ea typeface="+mj-ea"/>
                <a:cs typeface="+mj-cs"/>
              </a:rPr>
              <a:t>2</a:t>
            </a:r>
            <a:r>
              <a:rPr lang="ko-KR" altLang="en-US" sz="4350" dirty="0">
                <a:latin typeface="+mj-lt"/>
                <a:ea typeface="+mj-ea"/>
                <a:cs typeface="+mj-cs"/>
              </a:rPr>
              <a:t>장 리뷰</a:t>
            </a:r>
            <a:endParaRPr lang="en-US" sz="43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891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28570"/>
            <a:ext cx="8227572" cy="953426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html, body</a:t>
            </a:r>
            <a:r>
              <a:rPr lang="en-US" altLang="ko-KR" sz="1200" dirty="0">
                <a:solidFill>
                  <a:srgbClr val="002060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.header </a:t>
            </a:r>
            <a:r>
              <a:rPr lang="en-US" altLang="ko-KR" sz="1200" dirty="0">
                <a:solidFill>
                  <a:srgbClr val="002060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background: yellow; 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r>
              <a:rPr lang="en-US" altLang="ko-KR" sz="1200" b="1" dirty="0" err="1">
                <a:solidFill>
                  <a:srgbClr val="002060"/>
                </a:solidFill>
              </a:rPr>
              <a:t>nav</a:t>
            </a:r>
            <a:r>
              <a:rPr lang="en-US" altLang="ko-KR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>
                <a:solidFill>
                  <a:srgbClr val="002060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.section </a:t>
            </a:r>
            <a:r>
              <a:rPr lang="en-US" altLang="ko-KR" sz="1200" dirty="0">
                <a:solidFill>
                  <a:srgbClr val="002060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background: </a:t>
            </a:r>
            <a:r>
              <a:rPr lang="en-US" altLang="ko-KR" sz="1200" dirty="0" err="1">
                <a:solidFill>
                  <a:srgbClr val="002060"/>
                </a:solidFill>
              </a:rPr>
              <a:t>olivedrab</a:t>
            </a:r>
            <a:r>
              <a:rPr lang="en-US" altLang="ko-KR" sz="1200" dirty="0">
                <a:solidFill>
                  <a:srgbClr val="002060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.aside </a:t>
            </a:r>
            <a:r>
              <a:rPr lang="en-US" altLang="ko-KR" sz="1200" dirty="0">
                <a:solidFill>
                  <a:srgbClr val="002060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.footer </a:t>
            </a:r>
            <a:r>
              <a:rPr lang="en-US" altLang="ko-KR" sz="1200" dirty="0">
                <a:solidFill>
                  <a:srgbClr val="002060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background: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CSS3 </a:t>
            </a:r>
            <a:r>
              <a:rPr lang="ko-KR" altLang="en-US" sz="1000" dirty="0" err="1">
                <a:solidFill>
                  <a:srgbClr val="002060"/>
                </a:solidFill>
              </a:rPr>
              <a:t>스트일</a:t>
            </a:r>
            <a:r>
              <a:rPr lang="ko-KR" altLang="en-US" sz="1000" dirty="0">
                <a:solidFill>
                  <a:srgbClr val="002060"/>
                </a:solidFill>
              </a:rPr>
              <a:t> 시트</a:t>
            </a:r>
            <a:r>
              <a:rPr lang="en-US" altLang="ko-KR" sz="1000" dirty="0">
                <a:solidFill>
                  <a:srgbClr val="002060"/>
                </a:solidFill>
              </a:rPr>
              <a:t>.</a:t>
            </a:r>
            <a:r>
              <a:rPr lang="ko-KR" altLang="en-US" sz="1000" dirty="0">
                <a:solidFill>
                  <a:srgbClr val="002060"/>
                </a:solidFill>
              </a:rPr>
              <a:t> 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각 영역의 색과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위치 꾸미기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62" y="2297257"/>
            <a:ext cx="3095538" cy="396446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420AD99-0FEB-AC40-ADED-0E90C42FC6CC}"/>
              </a:ext>
            </a:extLst>
          </p:cNvPr>
          <p:cNvSpPr/>
          <p:nvPr/>
        </p:nvSpPr>
        <p:spPr>
          <a:xfrm>
            <a:off x="208144" y="6322837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18057-E493-314F-9650-F78510ED1F87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예제 </a:t>
            </a:r>
            <a:r>
              <a:rPr lang="en-US" altLang="ko-KR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3-1 </a:t>
            </a:r>
            <a:r>
              <a:rPr lang="ko-KR" alt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구조화된 </a:t>
            </a:r>
            <a:r>
              <a:rPr lang="en-US" altLang="ko-KR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HTML5 </a:t>
            </a:r>
            <a:r>
              <a:rPr lang="ko-KR" alt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문서 작성 </a:t>
            </a:r>
            <a:endParaRPr lang="en-US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6AF8D4-D791-BE44-B607-F660447CEE7C}"/>
              </a:ext>
            </a:extLst>
          </p:cNvPr>
          <p:cNvSpPr txBox="1"/>
          <p:nvPr/>
        </p:nvSpPr>
        <p:spPr>
          <a:xfrm>
            <a:off x="1143000" y="1699022"/>
            <a:ext cx="6858000" cy="213002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43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11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74959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-39065"/>
            <a:ext cx="8202457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fig3-04.html, fig3-05.html, fig3-06.html</a:t>
            </a:r>
            <a:r>
              <a:rPr lang="ko-KR" altLang="en-US" sz="1000" dirty="0">
                <a:solidFill>
                  <a:srgbClr val="002060"/>
                </a:solidFill>
              </a:rPr>
              <a:t>은 모두 동일한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  <a:r>
              <a:rPr lang="ko-KR" altLang="en-US" sz="1000" dirty="0">
                <a:solidFill>
                  <a:srgbClr val="002060"/>
                </a:solidFill>
              </a:rPr>
              <a:t>출력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>
                <a:latin typeface="+mj-ea"/>
                <a:ea typeface="+mj-ea"/>
              </a:rPr>
              <a:t>샘플 웹 페이지</a:t>
            </a:r>
            <a:endParaRPr lang="en-US" altLang="ko-KR" sz="1600" b="1" kern="0" spc="0" dirty="0"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latin typeface="+mj-ea"/>
                <a:ea typeface="+mj-ea"/>
              </a:rPr>
              <a:t>1. </a:t>
            </a:r>
            <a:r>
              <a:rPr lang="ko-KR" altLang="en-US" sz="1600" kern="0" spc="0" dirty="0"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latin typeface="+mj-ea"/>
                <a:ea typeface="+mj-ea"/>
              </a:rPr>
              <a:t>2. HTML5 </a:t>
            </a:r>
            <a:r>
              <a:rPr lang="ko-KR" altLang="en-US" sz="1600" kern="0" dirty="0" err="1">
                <a:latin typeface="+mj-ea"/>
                <a:ea typeface="+mj-ea"/>
              </a:rPr>
              <a:t>시맨틱태그를</a:t>
            </a:r>
            <a:r>
              <a:rPr lang="ko-KR" altLang="en-US" sz="1600" kern="0" dirty="0"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761" y="3445271"/>
            <a:ext cx="8615695" cy="33701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 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&lt;title&gt;Elvis Presley&lt;/title&gt;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&lt;header&gt;</a:t>
            </a:r>
          </a:p>
          <a:p>
            <a:r>
              <a:rPr lang="pt-BR" altLang="ko-KR" sz="1200" b="1" dirty="0"/>
              <a:t>   </a:t>
            </a:r>
            <a:r>
              <a:rPr lang="pt-BR" altLang="ko-KR" sz="1200" dirty="0"/>
              <a:t> &lt;h1&gt;&lt;a href="https://www.facebook.com/elvis"&gt;Elvis Presley&lt;/a&gt;&lt;/h1&gt;</a:t>
            </a:r>
          </a:p>
          <a:p>
            <a:r>
              <a:rPr lang="en-US" altLang="ko-KR" sz="1200" b="1" dirty="0"/>
              <a:t>  &lt;/header&gt;</a:t>
            </a:r>
          </a:p>
          <a:p>
            <a:endParaRPr lang="en-US" altLang="ko-KR" sz="1200" b="1" dirty="0"/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&lt;section&gt;           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&lt;article&gt;</a:t>
            </a:r>
          </a:p>
          <a:p>
            <a:r>
              <a:rPr lang="pt-BR" altLang="ko-KR" sz="1200" dirty="0"/>
              <a:t>      &lt;h2&gt;&lt;a href="https://ko.wikipedia.org/wiki/</a:t>
            </a:r>
            <a:r>
              <a:rPr lang="ko-KR" altLang="pt-BR" sz="1200" dirty="0" err="1"/>
              <a:t>엘비스</a:t>
            </a:r>
            <a:r>
              <a:rPr lang="pt-BR" altLang="ko-KR" sz="1200" dirty="0"/>
              <a:t>_</a:t>
            </a:r>
            <a:r>
              <a:rPr lang="ko-KR" altLang="pt-BR" sz="1200" dirty="0" err="1"/>
              <a:t>프레슬리</a:t>
            </a:r>
            <a:r>
              <a:rPr lang="pt-BR" altLang="ko-KR" sz="1200" dirty="0"/>
              <a:t>"&gt;</a:t>
            </a:r>
            <a:r>
              <a:rPr lang="ko-KR" altLang="en-US" sz="1200" dirty="0"/>
              <a:t> </a:t>
            </a:r>
            <a:r>
              <a:rPr lang="en-US" altLang="ko-KR" sz="1200" dirty="0"/>
              <a:t>Who is Elvis?&lt;/a&gt;&lt;/h2&gt;</a:t>
            </a:r>
            <a:endParaRPr lang="ko-KR" altLang="en-US" sz="1200" dirty="0"/>
          </a:p>
          <a:p>
            <a:r>
              <a:rPr lang="ko-KR" altLang="en-US" sz="1200" dirty="0"/>
              <a:t>    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엘비스 </a:t>
            </a:r>
            <a:r>
              <a:rPr lang="ko-KR" altLang="en-US" sz="1200" dirty="0" err="1"/>
              <a:t>프레슬리는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세기 가장 잘 알려진 미국 가수 중 </a:t>
            </a:r>
            <a:r>
              <a:rPr lang="ko-KR" altLang="en-US" sz="1200" dirty="0" err="1"/>
              <a:t>한명이었다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하나의 문화 아이콘으로</a:t>
            </a:r>
            <a:r>
              <a:rPr lang="en-US" altLang="ko-KR" sz="1200" dirty="0"/>
              <a:t>, </a:t>
            </a:r>
            <a:r>
              <a:rPr lang="ko-KR" altLang="en-US" sz="1200" dirty="0"/>
              <a:t>엘비스의 음악들은 세계적으로 선풍적인 인기를 끌었으며 </a:t>
            </a:r>
            <a:r>
              <a:rPr lang="en-US" altLang="ko-KR" sz="1200" dirty="0"/>
              <a:t>"</a:t>
            </a:r>
            <a:r>
              <a:rPr lang="ko-KR" altLang="en-US" sz="1200" dirty="0"/>
              <a:t>로큰롤의 제왕</a:t>
            </a:r>
            <a:r>
              <a:rPr lang="en-US" altLang="ko-KR" sz="1200" dirty="0"/>
              <a:t>"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불리곤한다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그는 미시시피 주의 </a:t>
            </a:r>
            <a:r>
              <a:rPr lang="ko-KR" altLang="en-US" sz="1200" dirty="0" err="1"/>
              <a:t>투펄로에서</a:t>
            </a:r>
            <a:r>
              <a:rPr lang="ko-KR" altLang="en-US" sz="1200" dirty="0"/>
              <a:t> 태어났다</a:t>
            </a:r>
            <a:r>
              <a:rPr lang="en-US" altLang="ko-KR" sz="1200" dirty="0"/>
              <a:t>..&lt;/p&gt;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&lt;/article&gt;</a:t>
            </a:r>
          </a:p>
          <a:p>
            <a:endParaRPr lang="ko-KR" altLang="en-US" sz="700" dirty="0"/>
          </a:p>
          <a:p>
            <a:endParaRPr lang="ko-KR" altLang="en-US" sz="700" dirty="0"/>
          </a:p>
          <a:p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283102" y="3737015"/>
            <a:ext cx="2232248" cy="752475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  <a:r>
              <a:rPr lang="en-US" altLang="ko-KR" sz="1200" dirty="0"/>
              <a:t>(fig3-6.html)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43458"/>
            <a:ext cx="8676456" cy="32470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dirty="0"/>
              <a:t>	&lt;title&gt;Elvis Presley&lt;/title&gt;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b="1" dirty="0"/>
              <a:t>&lt;div&gt;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&lt;div id="header"&gt;</a:t>
            </a:r>
          </a:p>
          <a:p>
            <a:pPr defTabSz="180000"/>
            <a:r>
              <a:rPr lang="pt-BR" altLang="ko-KR" sz="1100" b="1" dirty="0"/>
              <a:t>		&lt;h1&gt;&lt;a href="https://www.facebook.com/elvis"&gt;Elvis Presley&lt;/a&gt;&lt;/h1&gt;</a:t>
            </a:r>
          </a:p>
          <a:p>
            <a:pPr defTabSz="180000"/>
            <a:r>
              <a:rPr lang="en-US" altLang="ko-KR" sz="1100" b="1" dirty="0"/>
              <a:t>	&lt;/div&gt;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&lt;div id="container"&gt;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&lt;div&gt;               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&lt;div id="post-1"&gt;</a:t>
            </a:r>
          </a:p>
          <a:p>
            <a:pPr defTabSz="180000"/>
            <a:r>
              <a:rPr lang="pt-BR" altLang="ko-KR" sz="1100" dirty="0"/>
              <a:t>				&lt;h2&gt;&lt;a href="https://ko.wikipedia.org/wiki/</a:t>
            </a:r>
            <a:r>
              <a:rPr lang="ko-KR" altLang="pt-BR" sz="1100" dirty="0" err="1"/>
              <a:t>엘비스</a:t>
            </a:r>
            <a:r>
              <a:rPr lang="pt-BR" altLang="ko-KR" sz="1100" dirty="0"/>
              <a:t>_</a:t>
            </a:r>
            <a:r>
              <a:rPr lang="ko-KR" altLang="pt-BR" sz="1100" dirty="0" err="1"/>
              <a:t>프레슬리</a:t>
            </a:r>
            <a:r>
              <a:rPr lang="pt-BR" altLang="ko-KR" sz="1100" dirty="0"/>
              <a:t>"&gt;</a:t>
            </a:r>
            <a:r>
              <a:rPr lang="en-US" altLang="ko-KR" sz="1100" dirty="0"/>
              <a:t>Who is Elvis?&lt;/a&gt;&lt;/h2&gt;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	&lt;div class="entry"&gt;</a:t>
            </a:r>
          </a:p>
          <a:p>
            <a:pPr defTabSz="180000"/>
            <a:r>
              <a:rPr lang="en-US" altLang="ko-KR" sz="1100" dirty="0"/>
              <a:t>					&lt;p&gt;</a:t>
            </a:r>
            <a:r>
              <a:rPr lang="ko-KR" altLang="en-US" sz="1100" dirty="0" err="1"/>
              <a:t>엘비스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프레슬리는</a:t>
            </a:r>
            <a:r>
              <a:rPr lang="ko-KR" altLang="en-US" sz="1100" dirty="0"/>
              <a:t> </a:t>
            </a:r>
            <a:r>
              <a:rPr lang="en-US" altLang="ko-KR" sz="1100" dirty="0"/>
              <a:t>20</a:t>
            </a:r>
            <a:r>
              <a:rPr lang="ko-KR" altLang="en-US" sz="1100" dirty="0"/>
              <a:t>세기 가장 잘 알려진 미국 가수 중 </a:t>
            </a:r>
            <a:r>
              <a:rPr lang="ko-KR" altLang="en-US" sz="1100" dirty="0" err="1"/>
              <a:t>한명이었다</a:t>
            </a:r>
            <a:r>
              <a:rPr lang="en-US" altLang="ko-KR" sz="1100" dirty="0"/>
              <a:t>. </a:t>
            </a:r>
            <a:r>
              <a:rPr lang="ko-KR" altLang="en-US" sz="1100" dirty="0"/>
              <a:t>하나의 문화 아이콘으로</a:t>
            </a:r>
            <a:r>
              <a:rPr lang="en-US" altLang="ko-KR" sz="1100" dirty="0"/>
              <a:t>, </a:t>
            </a:r>
            <a:r>
              <a:rPr lang="ko-KR" altLang="en-US" sz="1100" dirty="0"/>
              <a:t>엘비스의 음악들은 세계적으로 선풍적인 인기를 끌었으며 </a:t>
            </a:r>
            <a:r>
              <a:rPr lang="en-US" altLang="ko-KR" sz="1100" dirty="0"/>
              <a:t>"</a:t>
            </a:r>
            <a:r>
              <a:rPr lang="ko-KR" altLang="en-US" sz="1100" dirty="0"/>
              <a:t>로큰롤의 제왕</a:t>
            </a:r>
            <a:r>
              <a:rPr lang="en-US" altLang="ko-KR" sz="1100" dirty="0"/>
              <a:t>"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불리곤한다</a:t>
            </a:r>
            <a:r>
              <a:rPr lang="en-US" altLang="ko-KR" sz="1100" dirty="0"/>
              <a:t>. </a:t>
            </a:r>
            <a:r>
              <a:rPr lang="ko-KR" altLang="en-US" sz="1100" dirty="0"/>
              <a:t>그는 미시시피 주의 </a:t>
            </a:r>
            <a:r>
              <a:rPr lang="ko-KR" altLang="en-US" sz="1100" dirty="0" err="1"/>
              <a:t>투펄로에서</a:t>
            </a:r>
            <a:r>
              <a:rPr lang="ko-KR" altLang="en-US" sz="1100" dirty="0"/>
              <a:t> 태어났다</a:t>
            </a:r>
            <a:r>
              <a:rPr lang="en-US" altLang="ko-KR" sz="1100" dirty="0"/>
              <a:t>.&lt;/p&gt;</a:t>
            </a:r>
          </a:p>
          <a:p>
            <a:pPr defTabSz="180000"/>
            <a:r>
              <a:rPr lang="en-US" altLang="ko-KR" sz="1100" dirty="0"/>
              <a:t>				&lt;/div&gt;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&lt;/div&gt;</a:t>
            </a:r>
            <a:endParaRPr lang="ko-KR" altLang="en-US" sz="1100" dirty="0"/>
          </a:p>
          <a:p>
            <a:pPr defTabSz="180000"/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372200" y="460472"/>
            <a:ext cx="1960434" cy="432049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  <a:r>
              <a:rPr lang="en-US" altLang="ko-KR" sz="1200" dirty="0"/>
              <a:t>(fig3-5.html)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70" y="2989369"/>
            <a:ext cx="8405261" cy="2154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    </a:t>
            </a:r>
            <a:r>
              <a:rPr lang="en-US" altLang="ko-KR" sz="1200" b="1" dirty="0"/>
              <a:t>&lt;article&gt;</a:t>
            </a:r>
          </a:p>
          <a:p>
            <a:r>
              <a:rPr lang="en-US" altLang="ko-KR" sz="1200" dirty="0"/>
              <a:t>      &lt;h2&gt;&lt;a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 "http://www.biography.com/people/elvis-presley-9446466"&gt; His music and life&lt;/a&gt;&lt;/h2&gt;</a:t>
            </a:r>
          </a:p>
          <a:p>
            <a:r>
              <a:rPr lang="ko-KR" altLang="en-US" sz="1200" dirty="0"/>
              <a:t>        </a:t>
            </a:r>
          </a:p>
          <a:p>
            <a:pPr defTabSz="180000"/>
            <a:r>
              <a:rPr lang="en-US" altLang="ko-KR" sz="1200" dirty="0"/>
              <a:t>        &lt;p&gt;Presley received his first guitar as a gift</a:t>
            </a:r>
            <a:r>
              <a:rPr lang="ko-KR" altLang="en-US" sz="1200" dirty="0"/>
              <a:t> </a:t>
            </a:r>
            <a:r>
              <a:rPr lang="en-US" altLang="ko-KR" sz="1200" dirty="0"/>
              <a:t>from his mother on his 11th birthday in 1946</a:t>
            </a:r>
            <a:r>
              <a:rPr lang="ko-KR" altLang="en-US" sz="1200" dirty="0"/>
              <a:t> </a:t>
            </a:r>
            <a:r>
              <a:rPr lang="en-US" altLang="ko-KR" sz="1200" dirty="0"/>
              <a:t>and had his first taste of musical success</a:t>
            </a:r>
            <a:r>
              <a:rPr lang="ko-KR" altLang="en-US" sz="1200" dirty="0"/>
              <a:t> </a:t>
            </a:r>
            <a:r>
              <a:rPr lang="en-US" altLang="ko-KR" sz="1200" dirty="0"/>
              <a:t>a few years later when he won a talent show at </a:t>
            </a:r>
            <a:r>
              <a:rPr lang="en-US" altLang="ko-KR" sz="1200" dirty="0" err="1"/>
              <a:t>Humes</a:t>
            </a:r>
            <a:r>
              <a:rPr lang="en-US" altLang="ko-KR" sz="1200" dirty="0"/>
              <a:t> High School in Memphis. &lt;/p&gt;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&lt;/article&gt;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nav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     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=""&gt;&amp;</a:t>
            </a:r>
            <a:r>
              <a:rPr lang="en-US" altLang="ko-KR" sz="1200" dirty="0" err="1"/>
              <a:t>laquo</a:t>
            </a:r>
            <a:r>
              <a:rPr lang="en-US" altLang="ko-KR" sz="1200" dirty="0"/>
              <a:t>; Previous Entries&lt;/a&gt;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nav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</a:t>
            </a:r>
            <a:endParaRPr lang="ko-KR" altLang="en-US" sz="7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8460432" cy="2662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	</a:t>
            </a:r>
            <a:r>
              <a:rPr lang="ko-KR" altLang="en-US" sz="1200" dirty="0"/>
              <a:t>         </a:t>
            </a:r>
            <a:r>
              <a:rPr lang="en-US" altLang="ko-KR" sz="1200" b="1" dirty="0"/>
              <a:t>&lt;div id="post-2"&gt;</a:t>
            </a:r>
          </a:p>
          <a:p>
            <a:pPr defTabSz="180000"/>
            <a:r>
              <a:rPr lang="pt-BR" altLang="ko-KR" sz="1200" dirty="0"/>
              <a:t>				&lt;h2&gt;&lt;a </a:t>
            </a:r>
            <a:r>
              <a:rPr lang="pt-BR" altLang="ko-KR" sz="1200" dirty="0" err="1"/>
              <a:t>href</a:t>
            </a:r>
            <a:r>
              <a:rPr lang="pt-BR" altLang="ko-KR" sz="1200" dirty="0"/>
              <a:t>="</a:t>
            </a:r>
            <a:r>
              <a:rPr lang="pt-BR" altLang="ko-KR" sz="1200" dirty="0" err="1"/>
              <a:t>http</a:t>
            </a:r>
            <a:r>
              <a:rPr lang="pt-BR" altLang="ko-KR" sz="1200" dirty="0"/>
              <a:t>://</a:t>
            </a:r>
            <a:r>
              <a:rPr lang="pt-BR" altLang="ko-KR" sz="1200" dirty="0" err="1"/>
              <a:t>www.biography.com</a:t>
            </a:r>
            <a:r>
              <a:rPr lang="pt-BR" altLang="ko-KR" sz="1200" dirty="0"/>
              <a:t>/</a:t>
            </a:r>
            <a:r>
              <a:rPr lang="pt-BR" altLang="ko-KR" sz="1200" dirty="0" err="1"/>
              <a:t>people</a:t>
            </a:r>
            <a:r>
              <a:rPr lang="pt-BR" altLang="ko-KR" sz="1200" dirty="0"/>
              <a:t>/elvis-presley-9446466"&gt;  </a:t>
            </a:r>
            <a:r>
              <a:rPr lang="en-US" altLang="ko-KR" sz="1200" dirty="0"/>
              <a:t>His music and life&lt;/a&gt;&lt;/h2&gt;</a:t>
            </a:r>
          </a:p>
          <a:p>
            <a:pPr defTabSz="180000"/>
            <a:r>
              <a:rPr lang="ko-KR" altLang="en-US" sz="1200" dirty="0"/>
              <a:t>        </a:t>
            </a:r>
          </a:p>
          <a:p>
            <a:pPr defTabSz="180000"/>
            <a:r>
              <a:rPr lang="en-US" altLang="ko-KR" sz="1200" dirty="0"/>
              <a:t>				&lt;div class="entry"&gt;</a:t>
            </a:r>
          </a:p>
          <a:p>
            <a:pPr defTabSz="180000"/>
            <a:r>
              <a:rPr lang="en-US" altLang="ko-KR" sz="1200" dirty="0"/>
              <a:t>					&lt;p&gt;Presley received his first guitar as a gift</a:t>
            </a:r>
            <a:r>
              <a:rPr lang="ko-KR" altLang="en-US" sz="1200" dirty="0"/>
              <a:t> </a:t>
            </a:r>
            <a:r>
              <a:rPr lang="en-US" altLang="ko-KR" sz="1200" dirty="0"/>
              <a:t>from his mother on his 11th birthday in 1946</a:t>
            </a:r>
            <a:r>
              <a:rPr lang="ko-KR" altLang="en-US" sz="1200" dirty="0"/>
              <a:t> </a:t>
            </a:r>
            <a:r>
              <a:rPr lang="en-US" altLang="ko-KR" sz="1200" dirty="0"/>
              <a:t>and had his first taste of musical success</a:t>
            </a:r>
            <a:r>
              <a:rPr lang="ko-KR" altLang="en-US" sz="1200" dirty="0"/>
              <a:t> </a:t>
            </a:r>
            <a:r>
              <a:rPr lang="en-US" altLang="ko-KR" sz="1200" dirty="0"/>
              <a:t>a few years later when he won a talent show at </a:t>
            </a:r>
            <a:r>
              <a:rPr lang="en-US" altLang="ko-KR" sz="1200" dirty="0" err="1"/>
              <a:t>Humes</a:t>
            </a:r>
            <a:r>
              <a:rPr lang="en-US" altLang="ko-KR" sz="1200" dirty="0"/>
              <a:t> High School in Memphis. &lt;/p&gt;</a:t>
            </a:r>
          </a:p>
          <a:p>
            <a:pPr defTabSz="180000"/>
            <a:r>
              <a:rPr lang="en-US" altLang="ko-KR" sz="1200" dirty="0"/>
              <a:t>				&lt;/div&gt;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b="1" dirty="0"/>
              <a:t>		&lt;div&gt;</a:t>
            </a:r>
          </a:p>
          <a:p>
            <a:pPr defTabSz="180000"/>
            <a:r>
              <a:rPr lang="en-US" altLang="ko-KR" sz="1200" dirty="0"/>
              <a:t>			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=""&gt;&amp;</a:t>
            </a:r>
            <a:r>
              <a:rPr lang="en-US" altLang="ko-KR" sz="1200" dirty="0" err="1"/>
              <a:t>laquo</a:t>
            </a:r>
            <a:r>
              <a:rPr lang="en-US" altLang="ko-KR" sz="1200" dirty="0"/>
              <a:t>; Previous Entries&lt;/a&gt;</a:t>
            </a:r>
          </a:p>
          <a:p>
            <a:pPr defTabSz="180000"/>
            <a:r>
              <a:rPr lang="en-US" altLang="ko-KR" sz="1200" dirty="0"/>
              <a:t>	    </a:t>
            </a:r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&lt;/div&gt;</a:t>
            </a:r>
          </a:p>
          <a:p>
            <a:pPr defTabSz="180000"/>
            <a:endParaRPr lang="ko-KR" altLang="en-US" sz="11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904972C-0FBE-834C-B067-6FEA37C3A72E}"/>
              </a:ext>
            </a:extLst>
          </p:cNvPr>
          <p:cNvSpPr txBox="1">
            <a:spLocks/>
          </p:cNvSpPr>
          <p:nvPr/>
        </p:nvSpPr>
        <p:spPr>
          <a:xfrm>
            <a:off x="6372200" y="2157485"/>
            <a:ext cx="1960434" cy="432049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  <a:r>
              <a:rPr lang="en-US" altLang="ko-KR" sz="1200" dirty="0"/>
              <a:t>(fig3-5.html)</a:t>
            </a:r>
            <a:endParaRPr lang="ko-KR" altLang="en-US" sz="12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64D3F24-83B3-CA4B-8E51-6465ABE79201}"/>
              </a:ext>
            </a:extLst>
          </p:cNvPr>
          <p:cNvSpPr txBox="1">
            <a:spLocks/>
          </p:cNvSpPr>
          <p:nvPr/>
        </p:nvSpPr>
        <p:spPr>
          <a:xfrm>
            <a:off x="6100386" y="4221088"/>
            <a:ext cx="2232248" cy="752475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  <a:r>
              <a:rPr lang="en-US" altLang="ko-KR" sz="1200" dirty="0"/>
              <a:t>(fig3-6.html)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007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050" y="3074728"/>
            <a:ext cx="838538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    </a:t>
            </a:r>
            <a:r>
              <a:rPr lang="en-US" altLang="ko-KR" sz="1200" b="1" dirty="0"/>
              <a:t>&lt;nav&gt;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  &lt;li&gt;&lt;h2&gt;Archives&lt;/h2&gt;</a:t>
            </a:r>
          </a:p>
          <a:p>
            <a:r>
              <a:rPr lang="en-US" altLang="ko-KR" sz="1200" dirty="0"/>
              <a:t>        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      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="http://www.elvisthemusic.com/"&gt;Elvis The Music&lt;/a&gt;&lt;/li&gt;</a:t>
            </a:r>
          </a:p>
          <a:p>
            <a:r>
              <a:rPr lang="it-IT" altLang="ko-KR" sz="1200" dirty="0"/>
              <a:t>          &lt;li&gt;&lt;a href=</a:t>
            </a:r>
            <a:r>
              <a:rPr lang="en-US" altLang="ko-KR" sz="1200" dirty="0"/>
              <a:t>"</a:t>
            </a:r>
            <a:r>
              <a:rPr lang="it-IT" altLang="ko-KR" sz="1200" dirty="0"/>
              <a:t>http://www.graceland.com/</a:t>
            </a:r>
            <a:r>
              <a:rPr lang="en-US" altLang="ko-KR" sz="1200" dirty="0"/>
              <a:t>"</a:t>
            </a:r>
            <a:r>
              <a:rPr lang="it-IT" altLang="ko-KR" sz="1200" dirty="0"/>
              <a:t>&gt;Elvis Home Graceland&lt;/a&gt;&lt;/li&gt;</a:t>
            </a:r>
          </a:p>
          <a:p>
            <a:r>
              <a:rPr lang="it-IT" altLang="ko-KR" sz="1200" dirty="0"/>
              <a:t>          &lt;li&gt;&lt;a href=</a:t>
            </a:r>
            <a:r>
              <a:rPr lang="en-US" altLang="ko-KR" sz="1200" dirty="0"/>
              <a:t>"</a:t>
            </a:r>
            <a:r>
              <a:rPr lang="it-IT" altLang="ko-KR" sz="1200" dirty="0"/>
              <a:t>http://www.last.fm/music/Elvis+Presley</a:t>
            </a:r>
            <a:r>
              <a:rPr lang="en-US" altLang="ko-KR" sz="1200" dirty="0"/>
              <a:t>"</a:t>
            </a:r>
            <a:r>
              <a:rPr lang="it-IT" altLang="ko-KR" sz="1200" dirty="0"/>
              <a:t>&gt;Free Listening, Video&lt;/a&gt;&lt;/li&gt;</a:t>
            </a:r>
          </a:p>
          <a:p>
            <a:r>
              <a:rPr lang="en-US" altLang="ko-KR" sz="1200" dirty="0"/>
              <a:t>        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  &lt;/li&gt;</a:t>
            </a:r>
          </a:p>
          <a:p>
            <a:r>
              <a:rPr lang="en-US" altLang="ko-KR" sz="1200" dirty="0"/>
              <a:t>    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nav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&lt;footer&gt;</a:t>
            </a:r>
          </a:p>
          <a:p>
            <a:r>
              <a:rPr lang="en-US" altLang="ko-KR" sz="1200" dirty="0"/>
              <a:t>    &lt;p&gt;Copyright 2015 Elvis&lt;/p&gt;</a:t>
            </a:r>
          </a:p>
          <a:p>
            <a:r>
              <a:rPr lang="en-US" altLang="ko-KR" sz="1200" dirty="0"/>
              <a:t>  </a:t>
            </a:r>
            <a:r>
              <a:rPr lang="en-US" altLang="ko-KR" sz="1200" b="1" dirty="0"/>
              <a:t>&lt;/footer&gt;</a:t>
            </a:r>
          </a:p>
          <a:p>
            <a:r>
              <a:rPr lang="ko-KR" altLang="en-US" sz="1200" dirty="0"/>
              <a:t> 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8460432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	</a:t>
            </a:r>
            <a:r>
              <a:rPr lang="en-US" altLang="ko-KR" sz="1100" b="1" dirty="0"/>
              <a:t>&lt;div id="navigation"&gt;</a:t>
            </a:r>
          </a:p>
          <a:p>
            <a:pPr defTabSz="180000"/>
            <a:r>
              <a:rPr lang="en-US" altLang="ko-KR" sz="1100" dirty="0"/>
              <a:t>		&lt;ul&gt;</a:t>
            </a:r>
          </a:p>
          <a:p>
            <a:pPr defTabSz="180000"/>
            <a:r>
              <a:rPr lang="en-US" altLang="ko-KR" sz="1100" dirty="0"/>
              <a:t>			&lt;li&gt;&lt;h2&gt;Archives&lt;/h2&gt;</a:t>
            </a:r>
          </a:p>
          <a:p>
            <a:pPr defTabSz="180000"/>
            <a:r>
              <a:rPr lang="en-US" altLang="ko-KR" sz="1100" dirty="0"/>
              <a:t>				&lt;ul&gt;</a:t>
            </a:r>
          </a:p>
          <a:p>
            <a:pPr defTabSz="180000"/>
            <a:r>
              <a:rPr lang="en-US" altLang="ko-KR" sz="1100" dirty="0"/>
              <a:t>					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</a:t>
            </a:r>
            <a:r>
              <a:rPr lang="en-US" altLang="ko-KR" sz="1100" dirty="0" err="1"/>
              <a:t>www.elvisthemusic.com</a:t>
            </a:r>
            <a:r>
              <a:rPr lang="en-US" altLang="ko-KR" sz="1100" dirty="0"/>
              <a:t>/"&gt;Elvis The Music&lt;/a&gt;&lt;/li&gt;</a:t>
            </a:r>
          </a:p>
          <a:p>
            <a:pPr defTabSz="180000"/>
            <a:r>
              <a:rPr lang="it-IT" altLang="ko-KR" sz="1100" dirty="0"/>
              <a:t>					&lt;li&gt;&lt;a </a:t>
            </a:r>
            <a:r>
              <a:rPr lang="it-IT" altLang="ko-KR" sz="1100" dirty="0" err="1"/>
              <a:t>href</a:t>
            </a:r>
            <a:r>
              <a:rPr lang="it-IT" altLang="ko-KR" sz="1100" dirty="0"/>
              <a:t>=</a:t>
            </a:r>
            <a:r>
              <a:rPr lang="en-US" altLang="ko-KR" sz="1100" dirty="0"/>
              <a:t>"</a:t>
            </a:r>
            <a:r>
              <a:rPr lang="it-IT" altLang="ko-KR" sz="1100" dirty="0"/>
              <a:t>http://</a:t>
            </a:r>
            <a:r>
              <a:rPr lang="it-IT" altLang="ko-KR" sz="1100" dirty="0" err="1"/>
              <a:t>www.graceland.com</a:t>
            </a:r>
            <a:r>
              <a:rPr lang="it-IT" altLang="ko-KR" sz="1100" dirty="0"/>
              <a:t>/</a:t>
            </a:r>
            <a:r>
              <a:rPr lang="en-US" altLang="ko-KR" sz="1100" dirty="0"/>
              <a:t>"</a:t>
            </a:r>
            <a:r>
              <a:rPr lang="it-IT" altLang="ko-KR" sz="1100" dirty="0"/>
              <a:t>&gt;Elvis Home </a:t>
            </a:r>
            <a:r>
              <a:rPr lang="it-IT" altLang="ko-KR" sz="1100" dirty="0" err="1"/>
              <a:t>Graceland</a:t>
            </a:r>
            <a:r>
              <a:rPr lang="it-IT" altLang="ko-KR" sz="1100" dirty="0"/>
              <a:t>&lt;/a&gt;&lt;/li&gt;</a:t>
            </a:r>
          </a:p>
          <a:p>
            <a:pPr defTabSz="180000"/>
            <a:r>
              <a:rPr lang="it-IT" altLang="ko-KR" sz="1100" dirty="0"/>
              <a:t>					&lt;li&gt;&lt;a </a:t>
            </a:r>
            <a:r>
              <a:rPr lang="it-IT" altLang="ko-KR" sz="1100" dirty="0" err="1"/>
              <a:t>href</a:t>
            </a:r>
            <a:r>
              <a:rPr lang="it-IT" altLang="ko-KR" sz="1100" dirty="0"/>
              <a:t>=</a:t>
            </a:r>
            <a:r>
              <a:rPr lang="en-US" altLang="ko-KR" sz="1100" dirty="0"/>
              <a:t>"</a:t>
            </a:r>
            <a:r>
              <a:rPr lang="it-IT" altLang="ko-KR" sz="1100" dirty="0"/>
              <a:t>http://</a:t>
            </a:r>
            <a:r>
              <a:rPr lang="it-IT" altLang="ko-KR" sz="1100" dirty="0" err="1"/>
              <a:t>www.last.fm</a:t>
            </a:r>
            <a:r>
              <a:rPr lang="it-IT" altLang="ko-KR" sz="1100" dirty="0"/>
              <a:t>/music/</a:t>
            </a:r>
            <a:r>
              <a:rPr lang="it-IT" altLang="ko-KR" sz="1100" dirty="0" err="1"/>
              <a:t>Elvis+Presley</a:t>
            </a:r>
            <a:r>
              <a:rPr lang="en-US" altLang="ko-KR" sz="1100" dirty="0"/>
              <a:t>"</a:t>
            </a:r>
            <a:r>
              <a:rPr lang="it-IT" altLang="ko-KR" sz="1100" dirty="0"/>
              <a:t>&gt;Free </a:t>
            </a:r>
            <a:r>
              <a:rPr lang="it-IT" altLang="ko-KR" sz="1100" dirty="0" err="1"/>
              <a:t>Listening</a:t>
            </a:r>
            <a:r>
              <a:rPr lang="it-IT" altLang="ko-KR" sz="1100" dirty="0"/>
              <a:t>, Video&lt;/a&gt;&lt;/li&gt;</a:t>
            </a:r>
          </a:p>
          <a:p>
            <a:pPr defTabSz="180000"/>
            <a:r>
              <a:rPr lang="en-US" altLang="ko-KR" sz="1100" dirty="0"/>
              <a:t>				&lt;/ul&gt;</a:t>
            </a:r>
          </a:p>
          <a:p>
            <a:pPr defTabSz="180000"/>
            <a:r>
              <a:rPr lang="en-US" altLang="ko-KR" sz="1100" dirty="0"/>
              <a:t>			&lt;/li&gt;</a:t>
            </a:r>
          </a:p>
          <a:p>
            <a:pPr defTabSz="180000"/>
            <a:r>
              <a:rPr lang="en-US" altLang="ko-KR" sz="1100" dirty="0"/>
              <a:t>		&lt;/ul&gt;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&lt;/div&gt;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&lt;div id="footer"&gt; </a:t>
            </a:r>
            <a:r>
              <a:rPr lang="en-US" altLang="ko-KR" sz="1100" dirty="0"/>
              <a:t>&lt;p&gt;Copyright 2015 Elvis&lt;/p&gt; </a:t>
            </a:r>
            <a:r>
              <a:rPr lang="en-US" altLang="ko-KR" sz="1100" b="1" dirty="0"/>
              <a:t>&lt;/div&gt;</a:t>
            </a:r>
          </a:p>
          <a:p>
            <a:pPr defTabSz="180000"/>
            <a:r>
              <a:rPr lang="en-US" altLang="ko-KR" sz="1100" b="1" dirty="0"/>
              <a:t>&lt;/div&gt;</a:t>
            </a:r>
            <a:r>
              <a:rPr lang="ko-KR" altLang="en-US" sz="1100" b="1" dirty="0"/>
              <a:t> 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1B83402-5106-E445-925B-A013DC0673BC}"/>
              </a:ext>
            </a:extLst>
          </p:cNvPr>
          <p:cNvSpPr txBox="1">
            <a:spLocks/>
          </p:cNvSpPr>
          <p:nvPr/>
        </p:nvSpPr>
        <p:spPr>
          <a:xfrm>
            <a:off x="6145569" y="2348880"/>
            <a:ext cx="2238738" cy="429722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  <a:r>
              <a:rPr lang="en-US" altLang="ko-KR" sz="1200" dirty="0"/>
              <a:t>(fig3-5.html)</a:t>
            </a:r>
            <a:endParaRPr lang="ko-KR" altLang="en-US" sz="12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4FD602A-664B-0644-8FCF-4E103CBA0754}"/>
              </a:ext>
            </a:extLst>
          </p:cNvPr>
          <p:cNvSpPr txBox="1">
            <a:spLocks/>
          </p:cNvSpPr>
          <p:nvPr/>
        </p:nvSpPr>
        <p:spPr>
          <a:xfrm>
            <a:off x="6145569" y="5209551"/>
            <a:ext cx="2232248" cy="752475"/>
          </a:xfrm>
          <a:prstGeom prst="rect">
            <a:avLst/>
          </a:prstGeom>
          <a:solidFill>
            <a:schemeClr val="accent4"/>
          </a:solidFill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  <a:r>
              <a:rPr lang="en-US" altLang="ko-KR" sz="1200" dirty="0"/>
              <a:t>(fig3-6.html)</a:t>
            </a:r>
            <a:endParaRPr lang="ko-KR" alt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9BE5A5-A722-C046-9D4E-7BED7F83C6A1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0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18057-E493-314F-9650-F78510ED1F87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solidFill>
                  <a:schemeClr val="bg1"/>
                </a:solidFill>
              </a:rPr>
              <a:t>fig3-04.html, fig3-05.html, fig3-06.html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에디터 </a:t>
            </a:r>
            <a: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 </a:t>
            </a:r>
            <a:r>
              <a:rPr lang="ko-K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브라우저</a:t>
            </a:r>
            <a:endParaRPr lang="en-US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6AF8D4-D791-BE44-B607-F660447CEE7C}"/>
              </a:ext>
            </a:extLst>
          </p:cNvPr>
          <p:cNvSpPr txBox="1"/>
          <p:nvPr/>
        </p:nvSpPr>
        <p:spPr>
          <a:xfrm>
            <a:off x="1143000" y="1699022"/>
            <a:ext cx="6858000" cy="213002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43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3209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3187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63248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04" y="640080"/>
            <a:ext cx="2462022" cy="525780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HTML5 </a:t>
            </a:r>
            <a:r>
              <a:rPr lang="ko-KR" altLang="en-US">
                <a:solidFill>
                  <a:schemeClr val="bg1"/>
                </a:solidFill>
              </a:rPr>
              <a:t>문서 구조화 연습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18788" y="640081"/>
            <a:ext cx="4518490" cy="5257800"/>
          </a:xfrm>
        </p:spPr>
        <p:txBody>
          <a:bodyPr anchor="ctr">
            <a:normAutofit/>
          </a:bodyPr>
          <a:lstStyle/>
          <a:p>
            <a:r>
              <a:rPr lang="ko-KR" altLang="en-US" sz="1900" dirty="0"/>
              <a:t>문서를 </a:t>
            </a:r>
            <a:r>
              <a:rPr lang="ko-KR" altLang="en-US" sz="1900" dirty="0" err="1"/>
              <a:t>구조화할</a:t>
            </a:r>
            <a:r>
              <a:rPr lang="ko-KR" altLang="en-US" sz="1900" dirty="0"/>
              <a:t> 때 권장 사항</a:t>
            </a:r>
            <a:endParaRPr lang="en-US" altLang="ko-KR" sz="1900" dirty="0"/>
          </a:p>
          <a:p>
            <a:pPr lvl="1"/>
            <a:r>
              <a:rPr lang="ko-KR" altLang="en-US" sz="1900" dirty="0"/>
              <a:t>웹 페이지 전체를 구조화 </a:t>
            </a:r>
            <a:r>
              <a:rPr lang="ko-KR" altLang="en-US" sz="1900" dirty="0" err="1"/>
              <a:t>시맨틱</a:t>
            </a:r>
            <a:r>
              <a:rPr lang="ko-KR" altLang="en-US" sz="1900" dirty="0"/>
              <a:t> 태그로 분할</a:t>
            </a:r>
            <a:endParaRPr lang="en-US" altLang="ko-KR" sz="1900" dirty="0"/>
          </a:p>
          <a:p>
            <a:pPr lvl="1"/>
            <a:r>
              <a:rPr lang="ko-KR" altLang="en-US" sz="1900" dirty="0"/>
              <a:t>웹 페이지 전체 제목과 소개는 </a:t>
            </a:r>
            <a:r>
              <a:rPr lang="en-US" altLang="ko-KR" sz="1900" dirty="0"/>
              <a:t>&lt;header&gt; </a:t>
            </a:r>
            <a:r>
              <a:rPr lang="ko-KR" altLang="en-US" sz="1900" dirty="0"/>
              <a:t>태그로 작성</a:t>
            </a:r>
            <a:endParaRPr lang="en-US" altLang="ko-KR" sz="1900" dirty="0"/>
          </a:p>
          <a:p>
            <a:pPr lvl="1" fontAlgn="base"/>
            <a:r>
              <a:rPr lang="ko-KR" altLang="en-US" sz="1900" dirty="0"/>
              <a:t>본문은 </a:t>
            </a:r>
            <a:r>
              <a:rPr lang="en-US" altLang="ko-KR" sz="1900" dirty="0"/>
              <a:t>&lt;section&gt;</a:t>
            </a:r>
            <a:r>
              <a:rPr lang="ko-KR" altLang="en-US" sz="1900" dirty="0"/>
              <a:t>으로</a:t>
            </a:r>
            <a:endParaRPr lang="en-US" altLang="ko-KR" sz="1900" dirty="0"/>
          </a:p>
          <a:p>
            <a:pPr lvl="1" fontAlgn="base"/>
            <a:r>
              <a:rPr lang="ko-KR" altLang="en-US" sz="1900" dirty="0"/>
              <a:t>본문 내에 각 절이나 영역은 </a:t>
            </a:r>
            <a:r>
              <a:rPr lang="en-US" altLang="ko-KR" sz="1900" dirty="0"/>
              <a:t>&lt;article&gt;</a:t>
            </a:r>
            <a:r>
              <a:rPr lang="ko-KR" altLang="en-US" sz="1900" dirty="0"/>
              <a:t>로 작성</a:t>
            </a:r>
            <a:r>
              <a:rPr lang="en-US" altLang="ko-KR" sz="1900" dirty="0"/>
              <a:t> </a:t>
            </a:r>
            <a:endParaRPr lang="ko-KR" altLang="en-US" sz="1900" dirty="0"/>
          </a:p>
          <a:p>
            <a:pPr lvl="1" fontAlgn="base"/>
            <a:r>
              <a:rPr lang="ko-KR" altLang="en-US" sz="1900" dirty="0"/>
              <a:t>링크나 메뉴들은 </a:t>
            </a:r>
            <a:r>
              <a:rPr lang="en-US" altLang="ko-KR" sz="1900" dirty="0"/>
              <a:t>&lt;nav&gt; </a:t>
            </a:r>
            <a:r>
              <a:rPr lang="ko-KR" altLang="en-US" sz="1900" dirty="0"/>
              <a:t>태그로 작성</a:t>
            </a:r>
          </a:p>
          <a:p>
            <a:pPr lvl="1" fontAlgn="base"/>
            <a:r>
              <a:rPr lang="en-US" altLang="ko-KR" sz="1900" dirty="0"/>
              <a:t>&lt;header&gt;, &lt;section&gt;, &lt;article&gt;, &lt;aside&gt; </a:t>
            </a:r>
            <a:r>
              <a:rPr lang="ko-KR" altLang="en-US" sz="1900" dirty="0"/>
              <a:t>등에는 헤딩 태그</a:t>
            </a:r>
            <a:r>
              <a:rPr lang="en-US" altLang="ko-KR" sz="1900" dirty="0"/>
              <a:t>(&lt;h1&gt;~&lt;h6&gt;)</a:t>
            </a:r>
            <a:r>
              <a:rPr lang="ko-KR" altLang="en-US" sz="1900" dirty="0"/>
              <a:t>를 이용하여 제목을 붙임</a:t>
            </a:r>
          </a:p>
          <a:p>
            <a:pPr lvl="1" fontAlgn="base"/>
            <a:r>
              <a:rPr lang="ko-KR" altLang="en-US" sz="1900" dirty="0"/>
              <a:t>배경 음악을 연주하는 </a:t>
            </a:r>
            <a:r>
              <a:rPr lang="en-US" altLang="ko-KR" sz="1900" dirty="0"/>
              <a:t>&lt;audio&gt; </a:t>
            </a:r>
            <a:r>
              <a:rPr lang="ko-KR" altLang="en-US" sz="1900" dirty="0"/>
              <a:t>태그는 </a:t>
            </a:r>
            <a:r>
              <a:rPr lang="en-US" altLang="ko-KR" sz="1900" dirty="0"/>
              <a:t>&lt;header&gt; </a:t>
            </a:r>
            <a:r>
              <a:rPr lang="ko-KR" altLang="en-US" sz="1900" dirty="0"/>
              <a:t>영역에 삽입</a:t>
            </a:r>
          </a:p>
          <a:p>
            <a:pPr lvl="1" fontAlgn="base"/>
            <a:r>
              <a:rPr lang="ko-KR" altLang="en-US" sz="1900" dirty="0"/>
              <a:t>문서의 모양</a:t>
            </a:r>
            <a:r>
              <a:rPr lang="en-US" altLang="ko-KR" sz="1900" dirty="0"/>
              <a:t>(&lt;header&gt;, &lt;section&gt;, &lt;article&gt;, &lt;aside&gt;</a:t>
            </a:r>
            <a:r>
              <a:rPr lang="ko-KR" altLang="en-US" sz="1900" dirty="0"/>
              <a:t>의 배치</a:t>
            </a:r>
            <a:r>
              <a:rPr lang="en-US" altLang="ko-KR" sz="1900" dirty="0"/>
              <a:t>)</a:t>
            </a:r>
            <a:r>
              <a:rPr lang="ko-KR" altLang="en-US" sz="1900" dirty="0"/>
              <a:t>은 </a:t>
            </a:r>
            <a:r>
              <a:rPr lang="en-US" altLang="ko-KR" sz="1900" dirty="0"/>
              <a:t>CSS3 </a:t>
            </a:r>
            <a:r>
              <a:rPr lang="ko-KR" altLang="en-US" sz="1900" dirty="0"/>
              <a:t>스타일 시트로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ko-KR" altLang="en-US" smtClean="0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37202"/>
            <a:ext cx="8640960" cy="659696"/>
          </a:xfrm>
        </p:spPr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9512" y="888151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머리말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목차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</a:t>
              </a:r>
              <a:r>
                <a:rPr lang="en-US" altLang="ko-KR" sz="1100" dirty="0" err="1"/>
                <a:t>nav</a:t>
              </a:r>
              <a:r>
                <a:rPr lang="en-US" altLang="ko-KR" sz="1100" dirty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노트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/>
                <a:t>본문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꼬리말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94E947-B2FE-7945-BFAB-3F9200FFD67B}"/>
              </a:ext>
            </a:extLst>
          </p:cNvPr>
          <p:cNvSpPr txBox="1"/>
          <p:nvPr/>
        </p:nvSpPr>
        <p:spPr>
          <a:xfrm>
            <a:off x="6948265" y="1628800"/>
            <a:ext cx="208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소스코드를 보지 않고 스스로 해보기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ko-KR" altLang="en-US" b="1" dirty="0">
                <a:solidFill>
                  <a:schemeClr val="accent1"/>
                </a:solidFill>
              </a:rPr>
              <a:t> 단 앞의 예제 참조는 가능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accent1"/>
                </a:solidFill>
              </a:rPr>
              <a:t>다음 페이지에 있는 문장을 이용하여 작성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158633"/>
            <a:ext cx="6300787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연습</a:t>
            </a:r>
            <a:r>
              <a:rPr lang="en-US" altLang="ko-KR" sz="1600" dirty="0">
                <a:solidFill>
                  <a:schemeClr val="bg1"/>
                </a:solidFill>
              </a:rPr>
              <a:t> – HTML </a:t>
            </a:r>
            <a:r>
              <a:rPr lang="ko-KR" altLang="en-US" sz="1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552" y="1067753"/>
            <a:ext cx="8298504" cy="5386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/>
              <a:t>		</a:t>
            </a:r>
            <a:r>
              <a:rPr lang="ko-KR" altLang="en-US" sz="1050" b="1" dirty="0">
                <a:solidFill>
                  <a:srgbClr val="0070C0"/>
                </a:solidFill>
              </a:rPr>
              <a:t>볼프강 </a:t>
            </a:r>
            <a:r>
              <a:rPr lang="ko-KR" altLang="en-US" sz="105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1050" b="1" dirty="0">
                <a:solidFill>
                  <a:srgbClr val="0070C0"/>
                </a:solidFill>
              </a:rPr>
              <a:t> 모차르트</a:t>
            </a:r>
            <a:endParaRPr lang="en-US" altLang="ko-KR" sz="1050" b="1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dirty="0"/>
              <a:t>모차르트</a:t>
            </a:r>
            <a:r>
              <a:rPr lang="en-US" altLang="ko-KR" sz="1050" dirty="0"/>
              <a:t>(1756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27</a:t>
            </a:r>
            <a:r>
              <a:rPr lang="ko-KR" altLang="en-US" sz="1050" dirty="0"/>
              <a:t>일 </a:t>
            </a:r>
            <a:r>
              <a:rPr lang="en-US" altLang="ko-KR" sz="1050" dirty="0"/>
              <a:t>~ 1791</a:t>
            </a:r>
            <a:r>
              <a:rPr lang="ko-KR" altLang="en-US" sz="1050" dirty="0"/>
              <a:t>년 </a:t>
            </a:r>
            <a:r>
              <a:rPr lang="en-US" altLang="ko-KR" sz="1050" dirty="0"/>
              <a:t>12</a:t>
            </a:r>
            <a:r>
              <a:rPr lang="ko-KR" altLang="en-US" sz="1050" dirty="0"/>
              <a:t>월 </a:t>
            </a:r>
            <a:r>
              <a:rPr lang="en-US" altLang="ko-KR" sz="1050" dirty="0"/>
              <a:t>5</a:t>
            </a:r>
            <a:r>
              <a:rPr lang="ko-KR" altLang="en-US" sz="1050" dirty="0"/>
              <a:t>일</a:t>
            </a:r>
            <a:r>
              <a:rPr lang="en-US" altLang="ko-KR" sz="1050" dirty="0"/>
              <a:t>)</a:t>
            </a:r>
            <a:r>
              <a:rPr lang="ko-KR" altLang="en-US" sz="1050" dirty="0"/>
              <a:t>는 </a:t>
            </a:r>
            <a:r>
              <a:rPr lang="en-US" altLang="ko-KR" sz="1050" dirty="0"/>
              <a:t>1756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27</a:t>
            </a:r>
            <a:r>
              <a:rPr lang="ko-KR" altLang="en-US" sz="1050" dirty="0"/>
              <a:t>일 잘츠부르크에서 태어난 천재적인 오스트리아의 작곡가를 소개한다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dirty="0"/>
              <a:t>이미지 주소 </a:t>
            </a:r>
            <a:r>
              <a:rPr lang="en-US" altLang="ko-KR" sz="1050" dirty="0"/>
              <a:t>"https://upload.wikimedia.org/</a:t>
            </a:r>
            <a:r>
              <a:rPr lang="en-US" altLang="ko-KR" sz="1050" dirty="0" err="1"/>
              <a:t>wikipedia</a:t>
            </a:r>
            <a:r>
              <a:rPr lang="en-US" altLang="ko-KR" sz="1050" dirty="0"/>
              <a:t>/commons/thumb/1/1e/Wolfgang-amadeus-mozart_1.jpg/500px-Wolfgang-amadeus-mozart_1.jpg"</a:t>
            </a:r>
          </a:p>
          <a:p>
            <a:pPr defTabSz="180000"/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1770</a:t>
            </a:r>
            <a:r>
              <a:rPr lang="ko-KR" altLang="en-US" sz="1050" dirty="0"/>
              <a:t>년대 초상화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b="1" dirty="0">
                <a:solidFill>
                  <a:srgbClr val="0070C0"/>
                </a:solidFill>
              </a:rPr>
              <a:t>목차</a:t>
            </a:r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생애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죽음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음악</a:t>
            </a:r>
            <a:r>
              <a:rPr lang="en-US" altLang="ko-KR" sz="1050" dirty="0"/>
              <a:t>		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b="1" dirty="0">
                <a:solidFill>
                  <a:srgbClr val="0070C0"/>
                </a:solidFill>
              </a:rPr>
              <a:t>생애</a:t>
            </a:r>
            <a:r>
              <a:rPr lang="en-US" altLang="ko-KR" sz="1050" dirty="0"/>
              <a:t>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dirty="0"/>
              <a:t>모차르트는 </a:t>
            </a:r>
            <a:r>
              <a:rPr lang="en-US" altLang="ko-KR" sz="1050" dirty="0"/>
              <a:t>1756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27</a:t>
            </a:r>
            <a:r>
              <a:rPr lang="ko-KR" altLang="en-US" sz="1050" dirty="0"/>
              <a:t>일 </a:t>
            </a:r>
            <a:r>
              <a:rPr lang="ko-KR" altLang="en-US" sz="1050" dirty="0" err="1"/>
              <a:t>잘츠부르크에서</a:t>
            </a:r>
            <a:r>
              <a:rPr lang="ko-KR" altLang="en-US" sz="1050" dirty="0"/>
              <a:t> 태어나서</a:t>
            </a:r>
            <a:r>
              <a:rPr lang="en-US" altLang="ko-KR" sz="1050" dirty="0"/>
              <a:t>, </a:t>
            </a:r>
            <a:r>
              <a:rPr lang="ko-KR" altLang="en-US" sz="1050" dirty="0"/>
              <a:t>궁정 음악가였던 아버지에게 피아노와 바이올린을 배웠고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다섯살</a:t>
            </a:r>
            <a:r>
              <a:rPr lang="ko-KR" altLang="en-US" sz="1050" dirty="0"/>
              <a:t> 때 이미 작곡을 하기 시작했으며</a:t>
            </a:r>
            <a:r>
              <a:rPr lang="en-US" altLang="ko-KR" sz="1050" dirty="0"/>
              <a:t>, 1764</a:t>
            </a:r>
            <a:r>
              <a:rPr lang="ko-KR" altLang="en-US" sz="1050" dirty="0"/>
              <a:t>년에서 </a:t>
            </a:r>
            <a:r>
              <a:rPr lang="en-US" altLang="ko-KR" sz="1050" dirty="0"/>
              <a:t>1765</a:t>
            </a:r>
            <a:r>
              <a:rPr lang="ko-KR" altLang="en-US" sz="1050" dirty="0"/>
              <a:t>년 사이에 바흐로부터 처음으로 교향곡을 작곡하는 법을 배웠는데 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이것이 모차르트가 수많은 교향곡을 남기는 계기가 되었다</a:t>
            </a:r>
            <a:r>
              <a:rPr lang="en-US" altLang="ko-KR" sz="1050" dirty="0"/>
              <a:t>. </a:t>
            </a:r>
            <a:r>
              <a:rPr lang="ko-KR" altLang="en-US" sz="1050" dirty="0"/>
              <a:t>모차르트는 빈에서 </a:t>
            </a:r>
            <a:r>
              <a:rPr lang="en-US" altLang="ko-KR" sz="1050" dirty="0"/>
              <a:t>1784</a:t>
            </a:r>
            <a:r>
              <a:rPr lang="ko-KR" altLang="en-US" sz="1050" dirty="0"/>
              <a:t>년에 </a:t>
            </a:r>
            <a:r>
              <a:rPr lang="en-US" altLang="ko-KR" sz="1050" dirty="0"/>
              <a:t>14</a:t>
            </a:r>
            <a:r>
              <a:rPr lang="ko-KR" altLang="en-US" sz="1050" dirty="0"/>
              <a:t>세인 베토벤을 만나 베토벤을 교육시키는데 전념하기도 했다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dirty="0"/>
              <a:t>			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b="1" dirty="0">
                <a:solidFill>
                  <a:srgbClr val="0070C0"/>
                </a:solidFill>
              </a:rPr>
              <a:t>죽음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모차르트는 </a:t>
            </a:r>
            <a:r>
              <a:rPr lang="en-US" altLang="ko-KR" sz="1050" dirty="0"/>
              <a:t>1791</a:t>
            </a:r>
            <a:r>
              <a:rPr lang="ko-KR" altLang="en-US" sz="1050" dirty="0"/>
              <a:t>년 </a:t>
            </a:r>
            <a:r>
              <a:rPr lang="en-US" altLang="ko-KR" sz="1050" dirty="0"/>
              <a:t>12</a:t>
            </a:r>
            <a:r>
              <a:rPr lang="ko-KR" altLang="en-US" sz="1050" dirty="0"/>
              <a:t>월 </a:t>
            </a:r>
            <a:r>
              <a:rPr lang="en-US" altLang="ko-KR" sz="1050" dirty="0"/>
              <a:t>5</a:t>
            </a:r>
            <a:r>
              <a:rPr lang="ko-KR" altLang="en-US" sz="1050" dirty="0"/>
              <a:t>일 오전 </a:t>
            </a:r>
            <a:r>
              <a:rPr lang="en-US" altLang="ko-KR" sz="1050" dirty="0"/>
              <a:t>0</a:t>
            </a:r>
            <a:r>
              <a:rPr lang="ko-KR" altLang="en-US" sz="1050" dirty="0"/>
              <a:t>시 </a:t>
            </a:r>
            <a:r>
              <a:rPr lang="en-US" altLang="ko-KR" sz="1050" dirty="0"/>
              <a:t>55</a:t>
            </a:r>
            <a:r>
              <a:rPr lang="ko-KR" altLang="en-US" sz="1050" dirty="0"/>
              <a:t>분경에 갑자기 병으로 죽었으며 모차르트가 완성하지 못한 작품 </a:t>
            </a:r>
            <a:r>
              <a:rPr lang="ko-KR" altLang="en-US" sz="1050" dirty="0" err="1"/>
              <a:t>레퀴엠은</a:t>
            </a:r>
            <a:r>
              <a:rPr lang="ko-KR" altLang="en-US" sz="1050" dirty="0"/>
              <a:t> 프란츠 </a:t>
            </a:r>
            <a:r>
              <a:rPr lang="ko-KR" altLang="en-US" sz="1050" dirty="0" err="1"/>
              <a:t>크사버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쥐스마이어</a:t>
            </a:r>
            <a:r>
              <a:rPr lang="en-US" altLang="ko-KR" sz="1050" dirty="0"/>
              <a:t>(Franz </a:t>
            </a:r>
            <a:r>
              <a:rPr lang="en-US" altLang="ko-KR" sz="1050" dirty="0" err="1"/>
              <a:t>Xaver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Süssmayr</a:t>
            </a:r>
            <a:r>
              <a:rPr lang="en-US" altLang="ko-KR" sz="1050" dirty="0"/>
              <a:t>)</a:t>
            </a:r>
            <a:r>
              <a:rPr lang="ko-KR" altLang="en-US" sz="1050" dirty="0"/>
              <a:t>가 완성시켰다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	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b="1" dirty="0">
                <a:solidFill>
                  <a:srgbClr val="0070C0"/>
                </a:solidFill>
              </a:rPr>
              <a:t>음악</a:t>
            </a:r>
            <a:endParaRPr lang="en-US" altLang="ko-KR" sz="1050" b="1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050" dirty="0"/>
              <a:t>			</a:t>
            </a:r>
            <a:r>
              <a:rPr lang="ko-KR" altLang="en-US" sz="1050" dirty="0"/>
              <a:t>오페라</a:t>
            </a:r>
            <a:r>
              <a:rPr lang="en-US" altLang="ko-KR" sz="1050" dirty="0"/>
              <a:t>, </a:t>
            </a:r>
            <a:r>
              <a:rPr lang="ko-KR" altLang="en-US" sz="1050" dirty="0"/>
              <a:t>교향곡</a:t>
            </a:r>
            <a:r>
              <a:rPr lang="en-US" altLang="ko-KR" sz="1050" dirty="0"/>
              <a:t>, </a:t>
            </a:r>
            <a:r>
              <a:rPr lang="ko-KR" altLang="en-US" sz="1050" dirty="0"/>
              <a:t>행진곡</a:t>
            </a:r>
            <a:r>
              <a:rPr lang="en-US" altLang="ko-KR" sz="1050" dirty="0"/>
              <a:t>, </a:t>
            </a:r>
            <a:r>
              <a:rPr lang="ko-KR" altLang="en-US" sz="1050" dirty="0"/>
              <a:t>관현악용 무곡</a:t>
            </a:r>
            <a:r>
              <a:rPr lang="en-US" altLang="ko-KR" sz="1050" dirty="0"/>
              <a:t>, </a:t>
            </a:r>
            <a:r>
              <a:rPr lang="ko-KR" altLang="en-US" sz="1050" dirty="0"/>
              <a:t>피아노 협주곡</a:t>
            </a:r>
            <a:r>
              <a:rPr lang="en-US" altLang="ko-KR" sz="1050" dirty="0"/>
              <a:t>, </a:t>
            </a:r>
            <a:r>
              <a:rPr lang="ko-KR" altLang="en-US" sz="1050" dirty="0"/>
              <a:t>바이올린 협주곡</a:t>
            </a:r>
            <a:r>
              <a:rPr lang="en-US" altLang="ko-KR" sz="1050" dirty="0"/>
              <a:t>, </a:t>
            </a:r>
            <a:r>
              <a:rPr lang="ko-KR" altLang="en-US" sz="1050" dirty="0"/>
              <a:t>교회용 성악곡</a:t>
            </a:r>
            <a:r>
              <a:rPr lang="en-US" altLang="ko-KR" sz="1050" dirty="0"/>
              <a:t>, </a:t>
            </a:r>
            <a:r>
              <a:rPr lang="ko-KR" altLang="en-US" sz="1050" dirty="0"/>
              <a:t>칸타타</a:t>
            </a:r>
            <a:r>
              <a:rPr lang="en-US" altLang="ko-KR" sz="1050" dirty="0"/>
              <a:t>, </a:t>
            </a:r>
            <a:r>
              <a:rPr lang="ko-KR" altLang="en-US" sz="1050" dirty="0"/>
              <a:t>미사곡 등 다양한 장르를 아우르며 </a:t>
            </a:r>
            <a:r>
              <a:rPr lang="en-US" altLang="ko-KR" sz="1050" dirty="0"/>
              <a:t>600 </a:t>
            </a:r>
            <a:r>
              <a:rPr lang="ko-KR" altLang="en-US" sz="1050" dirty="0" err="1"/>
              <a:t>여곡을</a:t>
            </a:r>
            <a:r>
              <a:rPr lang="ko-KR" altLang="en-US" sz="1050" dirty="0"/>
              <a:t> 작곡하여 후대에 남겼다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ko-KR" altLang="en-US" sz="1050" b="1" dirty="0">
                <a:solidFill>
                  <a:srgbClr val="0070C0"/>
                </a:solidFill>
              </a:rPr>
              <a:t>모차르트의 죽음에 얽힌 전설</a:t>
            </a:r>
            <a:endParaRPr lang="en-US" altLang="ko-KR" sz="1050" b="1" dirty="0">
              <a:solidFill>
                <a:srgbClr val="0070C0"/>
              </a:solidFill>
            </a:endParaRPr>
          </a:p>
          <a:p>
            <a:pPr defTabSz="180000"/>
            <a:r>
              <a:rPr lang="ko-KR" altLang="en-US" sz="1050" b="1" dirty="0">
                <a:solidFill>
                  <a:srgbClr val="0070C0"/>
                </a:solidFill>
              </a:rPr>
              <a:t>           </a:t>
            </a:r>
            <a:r>
              <a:rPr lang="ko-KR" altLang="en-US" sz="1050" dirty="0"/>
              <a:t>천둥이 쳤다고 하나 </a:t>
            </a:r>
            <a:r>
              <a:rPr lang="en-US" altLang="ko-KR" sz="1050" dirty="0"/>
              <a:t>New Groove</a:t>
            </a:r>
            <a:r>
              <a:rPr lang="ko-KR" altLang="en-US" sz="1050" dirty="0"/>
              <a:t>에 따르면 사실은 구름 한 점 없는 쾌청한 날이었다고 한다</a:t>
            </a:r>
            <a:r>
              <a:rPr lang="en-US" altLang="ko-KR" sz="1050" dirty="0"/>
              <a:t>.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2017</a:t>
            </a:r>
            <a:r>
              <a:rPr lang="ko-KR" altLang="en-US" sz="1050" dirty="0"/>
              <a:t>년 </a:t>
            </a:r>
            <a:r>
              <a:rPr lang="en-US" altLang="ko-KR" sz="1050" dirty="0"/>
              <a:t>10</a:t>
            </a:r>
            <a:r>
              <a:rPr lang="ko-KR" altLang="en-US" sz="1050" dirty="0"/>
              <a:t>월 </a:t>
            </a:r>
            <a:r>
              <a:rPr lang="en-US" altLang="ko-KR" sz="1050" dirty="0"/>
              <a:t>7</a:t>
            </a:r>
            <a:r>
              <a:rPr lang="ko-KR" altLang="en-US" sz="1050" dirty="0"/>
              <a:t>일 작성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위키피디어</a:t>
            </a:r>
            <a:r>
              <a:rPr lang="ko-KR" altLang="en-US" sz="1050" dirty="0"/>
              <a:t> 참고</a:t>
            </a:r>
            <a:endParaRPr lang="en-US" altLang="ko-KR" sz="1050" dirty="0"/>
          </a:p>
          <a:p>
            <a:pPr defTabSz="180000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1754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401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강의 내용 리뷰</a:t>
            </a:r>
          </a:p>
        </p:txBody>
      </p:sp>
    </p:spTree>
    <p:extLst>
      <p:ext uri="{BB962C8B-B14F-4D97-AF65-F5344CB8AC3E}">
        <p14:creationId xmlns:p14="http://schemas.microsoft.com/office/powerpoint/2010/main" val="2400113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04289" y="56130"/>
            <a:ext cx="8460432" cy="464698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연습</a:t>
            </a:r>
            <a:r>
              <a:rPr lang="en-US" altLang="ko-KR" sz="1600" dirty="0">
                <a:solidFill>
                  <a:schemeClr val="bg1"/>
                </a:solidFill>
              </a:rPr>
              <a:t>  – HTML </a:t>
            </a:r>
            <a:r>
              <a:rPr lang="ko-KR" altLang="en-US" sz="1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4289" y="574695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/>
              <a:t>&lt;!DOCTYPE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&lt;head&gt;&lt;meta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</a:p>
          <a:p>
            <a:pPr defTabSz="180000"/>
            <a:r>
              <a:rPr lang="en-US" altLang="ko-KR" sz="800" dirty="0"/>
              <a:t>					</a:t>
            </a:r>
            <a:r>
              <a:rPr lang="en-US" altLang="ko-KR" sz="800" dirty="0" err="1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</a:t>
            </a:r>
            <a:r>
              <a:rPr lang="ko-KR" altLang="en-US" sz="800" dirty="0"/>
              <a:t>이것이 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	</a:t>
            </a:r>
            <a:r>
              <a:rPr lang="ko-KR" altLang="en-US" sz="800" dirty="0" err="1"/>
              <a:t>레퀴엠은</a:t>
            </a:r>
            <a:r>
              <a:rPr lang="ko-KR" altLang="en-US" sz="800" dirty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&lt;/body&gt;</a:t>
            </a:r>
          </a:p>
          <a:p>
            <a:pPr defTabSz="180000"/>
            <a:r>
              <a:rPr lang="en-US" altLang="ko-KR" sz="800" dirty="0"/>
              <a:t>&lt;/html&gt;</a:t>
            </a:r>
            <a:endParaRPr lang="ko-KR" altLang="en-US" sz="8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178241" y="809241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머리말 제목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목차 제목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절 제목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절 제목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절 제목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2060"/>
                </a:solidFill>
              </a:rPr>
              <a:t>노트 제목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610FBC-A02B-C44A-B9DB-980FA958BDCE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블록 태그들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1"/>
            <a:r>
              <a:rPr lang="en-US" altLang="ko-KR" dirty="0"/>
              <a:t>&lt;figure&gt;</a:t>
            </a:r>
          </a:p>
          <a:p>
            <a:pPr lvl="2"/>
            <a:r>
              <a:rPr lang="ko-KR" altLang="en-US" dirty="0"/>
              <a:t>책이나 보고서 등 본문에 삽입하는 사진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삽화</a:t>
            </a:r>
            <a:r>
              <a:rPr lang="en-US" altLang="ko-KR" dirty="0"/>
              <a:t>, </a:t>
            </a:r>
            <a:r>
              <a:rPr lang="ko-KR" altLang="en-US" dirty="0"/>
              <a:t>소스 코드 등을 통상적으로 ‘그림</a:t>
            </a:r>
            <a:r>
              <a:rPr lang="en-US" altLang="ko-KR" dirty="0"/>
              <a:t>’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lvl="1"/>
            <a:r>
              <a:rPr lang="en-US" altLang="ko-KR" dirty="0"/>
              <a:t>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</a:p>
          <a:p>
            <a:pPr lvl="2"/>
            <a:r>
              <a:rPr lang="en-US" altLang="ko-KR" dirty="0"/>
              <a:t>&lt;details&gt;</a:t>
            </a:r>
            <a:r>
              <a:rPr lang="ko-KR" altLang="en-US" dirty="0"/>
              <a:t>는 상세 정보를 담는 </a:t>
            </a:r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2"/>
            <a:r>
              <a:rPr lang="en-US" altLang="ko-KR" dirty="0"/>
              <a:t>&lt;summary&gt; </a:t>
            </a:r>
            <a:r>
              <a:rPr lang="ko-KR" altLang="en-US" dirty="0"/>
              <a:t>태그는 </a:t>
            </a:r>
            <a:r>
              <a:rPr lang="en-US" altLang="ko-KR" dirty="0"/>
              <a:t>&lt;details&gt;</a:t>
            </a:r>
            <a:r>
              <a:rPr lang="ko-KR" altLang="en-US" dirty="0"/>
              <a:t>로 구성되는 블록의 제목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인라인 태그들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ko-KR" altLang="en-US" sz="1700"/>
              <a:t>시맨틱 인라인 태그</a:t>
            </a:r>
            <a:endParaRPr lang="en-US" altLang="ko-KR" sz="1700"/>
          </a:p>
          <a:p>
            <a:pPr lvl="1"/>
            <a:r>
              <a:rPr lang="en-US" altLang="ko-KR" sz="1700"/>
              <a:t>&lt;mark&gt;</a:t>
            </a:r>
          </a:p>
          <a:p>
            <a:pPr lvl="2"/>
            <a:r>
              <a:rPr lang="ko-KR" altLang="en-US" sz="1700"/>
              <a:t>중요한 텍스트임을 표시</a:t>
            </a:r>
          </a:p>
          <a:p>
            <a:pPr lvl="1"/>
            <a:r>
              <a:rPr lang="en-US" altLang="ko-KR" sz="1700"/>
              <a:t>&lt;time&gt;</a:t>
            </a:r>
          </a:p>
          <a:p>
            <a:pPr lvl="2"/>
            <a:r>
              <a:rPr lang="ko-KR" altLang="en-US" sz="1700"/>
              <a:t>텍스트의 내용이 시간임을 표시</a:t>
            </a:r>
          </a:p>
          <a:p>
            <a:pPr lvl="1"/>
            <a:r>
              <a:rPr lang="en-US" altLang="ko-KR" sz="1700"/>
              <a:t>&lt;meter&gt;</a:t>
            </a:r>
          </a:p>
          <a:p>
            <a:pPr lvl="2"/>
            <a:r>
              <a:rPr lang="ko-KR" altLang="en-US" sz="1700"/>
              <a:t>주어진 범위나 </a:t>
            </a:r>
            <a:r>
              <a:rPr lang="en-US" altLang="ko-KR" sz="1700"/>
              <a:t>%</a:t>
            </a:r>
            <a:r>
              <a:rPr lang="ko-KR" altLang="en-US" sz="1700"/>
              <a:t>의 데이터 량 표시</a:t>
            </a:r>
          </a:p>
          <a:p>
            <a:pPr lvl="1"/>
            <a:r>
              <a:rPr lang="en-US" altLang="ko-KR" sz="1700"/>
              <a:t>&lt;progress&gt;</a:t>
            </a:r>
          </a:p>
          <a:p>
            <a:pPr lvl="2"/>
            <a:r>
              <a:rPr lang="ko-KR" altLang="en-US" sz="1700"/>
              <a:t>작업의 진행 정도 표시</a:t>
            </a:r>
          </a:p>
          <a:p>
            <a:pPr lvl="1"/>
            <a:endParaRPr lang="en-US" altLang="ko-KR" sz="1700"/>
          </a:p>
          <a:p>
            <a:pPr lvl="1"/>
            <a:endParaRPr lang="ko-KR" altLang="en-US" sz="1700"/>
          </a:p>
          <a:p>
            <a:pPr lvl="1"/>
            <a:endParaRPr lang="en-US" altLang="ko-KR" sz="1700"/>
          </a:p>
          <a:p>
            <a:pPr lvl="1"/>
            <a:endParaRPr lang="ko-KR" altLang="en-US" sz="1700"/>
          </a:p>
          <a:p>
            <a:pPr lvl="1"/>
            <a:endParaRPr lang="ko-KR" altLang="en-US" sz="1700"/>
          </a:p>
          <a:p>
            <a:pPr lvl="0"/>
            <a:endParaRPr lang="en-US" altLang="ko-KR" sz="1700"/>
          </a:p>
          <a:p>
            <a:endParaRPr lang="ko-KR" altLang="en-US" sz="1700"/>
          </a:p>
        </p:txBody>
      </p:sp>
      <p:pic>
        <p:nvPicPr>
          <p:cNvPr id="6" name="Picture 5" descr="다채로운 움직이는 종이">
            <a:extLst>
              <a:ext uri="{FF2B5EF4-FFF2-40B4-BE49-F238E27FC236}">
                <a16:creationId xmlns:a16="http://schemas.microsoft.com/office/drawing/2014/main" id="{8E7FB054-01FB-4656-6626-F4C931638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7" r="36524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47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870596-DAFA-46D2-82A7-2B6B5F8E0EA4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0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1567" y="25931"/>
            <a:ext cx="7922840" cy="129302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="media/alert.png"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/>
              <a:t>&lt;/figure&gt;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27584" y="3762749"/>
            <a:ext cx="3880997" cy="1732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rgbClr val="002060"/>
                </a:solidFill>
              </a:rPr>
              <a:t>&lt;</a:t>
            </a:r>
            <a:r>
              <a:rPr lang="en-US" altLang="ko-KR" sz="1200" b="1" dirty="0" err="1">
                <a:solidFill>
                  <a:srgbClr val="002060"/>
                </a:solidFill>
              </a:rPr>
              <a:t>figcaption</a:t>
            </a:r>
            <a:r>
              <a:rPr lang="en-US" altLang="ko-KR" sz="1200" b="1" dirty="0">
                <a:solidFill>
                  <a:srgbClr val="002060"/>
                </a:solidFill>
              </a:rPr>
              <a:t>&gt;</a:t>
            </a:r>
            <a:r>
              <a:rPr lang="en-US" altLang="ko-KR" sz="1200" dirty="0">
                <a:solidFill>
                  <a:srgbClr val="002060"/>
                </a:solidFill>
              </a:rPr>
              <a:t>alert() </a:t>
            </a:r>
            <a:r>
              <a:rPr lang="ko-KR" altLang="en-US" sz="1200" dirty="0">
                <a:solidFill>
                  <a:srgbClr val="002060"/>
                </a:solidFill>
              </a:rPr>
              <a:t>함수 활용</a:t>
            </a:r>
            <a:r>
              <a:rPr lang="en-US" altLang="ko-KR" sz="1200" b="1" dirty="0">
                <a:solidFill>
                  <a:srgbClr val="002060"/>
                </a:solidFill>
              </a:rPr>
              <a:t>&lt;/</a:t>
            </a:r>
            <a:r>
              <a:rPr lang="en-US" altLang="ko-KR" sz="1200" b="1" dirty="0" err="1">
                <a:solidFill>
                  <a:srgbClr val="002060"/>
                </a:solidFill>
              </a:rPr>
              <a:t>figcaption</a:t>
            </a:r>
            <a:r>
              <a:rPr lang="en-US" altLang="ko-KR" sz="1200" b="1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&lt;code&gt;function f() { alert("</a:t>
            </a:r>
            <a:r>
              <a:rPr lang="ko-KR" altLang="en-US" sz="1200" dirty="0">
                <a:solidFill>
                  <a:srgbClr val="002060"/>
                </a:solidFill>
              </a:rPr>
              <a:t>경고합니다</a:t>
            </a:r>
            <a:r>
              <a:rPr lang="en-US" altLang="ko-KR" sz="1200" dirty="0">
                <a:solidFill>
                  <a:srgbClr val="002060"/>
                </a:solidFill>
              </a:rPr>
              <a:t>"); }&lt;/code&gt;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&lt;/pre&gt;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</a:t>
            </a:r>
            <a:r>
              <a:rPr lang="en-US" altLang="ko-KR" sz="1200" dirty="0" err="1">
                <a:solidFill>
                  <a:srgbClr val="002060"/>
                </a:solidFill>
              </a:rPr>
              <a:t>hr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&lt;small&gt;</a:t>
            </a:r>
            <a:r>
              <a:rPr lang="ko-KR" altLang="en-US" sz="1200" dirty="0">
                <a:solidFill>
                  <a:srgbClr val="002060"/>
                </a:solidFill>
              </a:rPr>
              <a:t>실행결과</a:t>
            </a:r>
            <a:r>
              <a:rPr lang="en-US" altLang="ko-KR" sz="1200" dirty="0">
                <a:solidFill>
                  <a:srgbClr val="002060"/>
                </a:solidFill>
              </a:rPr>
              <a:t>&lt;/small&gt;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&lt;</a:t>
            </a:r>
            <a:r>
              <a:rPr lang="en-US" altLang="ko-KR" sz="1200" dirty="0" err="1">
                <a:solidFill>
                  <a:srgbClr val="002060"/>
                </a:solidFill>
              </a:rPr>
              <a:t>img</a:t>
            </a:r>
            <a:r>
              <a:rPr lang="en-US" altLang="ko-KR" sz="1200" dirty="0">
                <a:solidFill>
                  <a:srgbClr val="002060"/>
                </a:solidFill>
              </a:rPr>
              <a:t> </a:t>
            </a:r>
            <a:r>
              <a:rPr lang="en-US" altLang="ko-KR" sz="1200" dirty="0" err="1">
                <a:solidFill>
                  <a:srgbClr val="002060"/>
                </a:solidFill>
              </a:rPr>
              <a:t>src</a:t>
            </a:r>
            <a:r>
              <a:rPr lang="en-US" altLang="ko-KR" sz="1200" dirty="0">
                <a:solidFill>
                  <a:srgbClr val="002060"/>
                </a:solidFill>
              </a:rPr>
              <a:t>="media/alert.png" alt="</a:t>
            </a:r>
            <a:r>
              <a:rPr lang="ko-KR" altLang="en-US" sz="1200" dirty="0">
                <a:solidFill>
                  <a:srgbClr val="002060"/>
                </a:solidFill>
              </a:rPr>
              <a:t>실행결과</a:t>
            </a:r>
            <a:r>
              <a:rPr lang="en-US" altLang="ko-KR" sz="1200" dirty="0">
                <a:solidFill>
                  <a:srgbClr val="002060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8FC593-888D-C54B-A120-E65B8DDA3440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18057-E493-314F-9650-F78510ED1F87}"/>
              </a:ext>
            </a:extLst>
          </p:cNvPr>
          <p:cNvSpPr txBox="1"/>
          <p:nvPr/>
        </p:nvSpPr>
        <p:spPr>
          <a:xfrm>
            <a:off x="480060" y="2872899"/>
            <a:ext cx="318269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예제 </a:t>
            </a:r>
            <a:r>
              <a:rPr lang="en-US" altLang="ko-KR" sz="1900" dirty="0"/>
              <a:t>3-2 </a:t>
            </a:r>
            <a:r>
              <a:rPr lang="ko-KR" altLang="en-US" sz="1900" dirty="0"/>
              <a:t>소스 코드 설명 및 수행</a:t>
            </a:r>
            <a:endParaRPr lang="en-US" altLang="ko-KR" sz="1900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- </a:t>
            </a:r>
            <a:r>
              <a:rPr lang="ko-KR" altLang="en-US" sz="1900" dirty="0"/>
              <a:t>에디터 </a:t>
            </a:r>
            <a:r>
              <a:rPr lang="en-US" altLang="ko-KR" sz="1900" dirty="0"/>
              <a:t>+ </a:t>
            </a:r>
            <a:r>
              <a:rPr lang="ko-KR" altLang="en-US" sz="1900" dirty="0"/>
              <a:t>브라우저</a:t>
            </a:r>
            <a:endParaRPr lang="en-US" altLang="ko-KR" sz="1900" dirty="0"/>
          </a:p>
        </p:txBody>
      </p:sp>
      <p:pic>
        <p:nvPicPr>
          <p:cNvPr id="13" name="Picture 12" descr="다양한 디저트와 음료를 손으로 그린 그림">
            <a:extLst>
              <a:ext uri="{FF2B5EF4-FFF2-40B4-BE49-F238E27FC236}">
                <a16:creationId xmlns:a16="http://schemas.microsoft.com/office/drawing/2014/main" id="{16DBBD25-375A-D510-D051-803630695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2" r="22743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6AF8D4-D791-BE44-B607-F660447CEE7C}"/>
              </a:ext>
            </a:extLst>
          </p:cNvPr>
          <p:cNvSpPr txBox="1"/>
          <p:nvPr/>
        </p:nvSpPr>
        <p:spPr>
          <a:xfrm>
            <a:off x="1143000" y="1699022"/>
            <a:ext cx="6858000" cy="213002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43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810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508" y="199458"/>
            <a:ext cx="8856984" cy="67846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&amp;amp; 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   </a:t>
            </a:r>
            <a:r>
              <a:rPr lang="en-US" altLang="ko-KR" sz="1200" b="1" dirty="0">
                <a:solidFill>
                  <a:srgbClr val="002060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rgbClr val="002060"/>
                </a:solidFill>
              </a:rPr>
              <a:t>   </a:t>
            </a:r>
            <a:r>
              <a:rPr lang="en-US" altLang="ko-KR" sz="1200" dirty="0">
                <a:solidFill>
                  <a:srgbClr val="002060"/>
                </a:solidFill>
              </a:rPr>
              <a:t>&lt;p&gt;</a:t>
            </a:r>
            <a:r>
              <a:rPr lang="ko-KR" altLang="en-US" sz="1200" dirty="0">
                <a:solidFill>
                  <a:srgbClr val="002060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rgbClr val="002060"/>
                </a:solidFill>
              </a:rPr>
              <a:t>3 </a:t>
            </a:r>
            <a:r>
              <a:rPr lang="ko-KR" altLang="en-US" sz="1200" dirty="0">
                <a:solidFill>
                  <a:srgbClr val="002060"/>
                </a:solidFill>
              </a:rPr>
              <a:t>가지</a:t>
            </a:r>
            <a:r>
              <a:rPr lang="en-US" altLang="ko-KR" sz="1200" dirty="0">
                <a:solidFill>
                  <a:srgbClr val="002060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69668" y="3105687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핸들을 클릭하면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아래와 같이 상세 정보가 펼쳐짐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보거나 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D9D0C8-3D2F-2E47-BAE7-0D9A63C623BE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>
                <a:solidFill>
                  <a:srgbClr val="002060"/>
                </a:solidFill>
              </a:rPr>
              <a:t>&lt;mark&gt;HTML5 </a:t>
            </a:r>
            <a:r>
              <a:rPr lang="ko-KR" altLang="en-US" sz="1200" b="1" dirty="0">
                <a:solidFill>
                  <a:srgbClr val="002060"/>
                </a:solidFill>
              </a:rPr>
              <a:t>시험</a:t>
            </a:r>
            <a:r>
              <a:rPr lang="en-US" altLang="ko-KR" sz="1200" b="1" dirty="0">
                <a:solidFill>
                  <a:srgbClr val="002060"/>
                </a:solidFill>
              </a:rPr>
              <a:t>&lt;/mark&gt;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>
                <a:solidFill>
                  <a:srgbClr val="002060"/>
                </a:solidFill>
              </a:rPr>
              <a:t>&lt;time&gt;09:00&lt;/time&gt;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난이도 </a:t>
            </a:r>
            <a:r>
              <a:rPr lang="en-US" altLang="ko-KR" sz="1200" b="1" dirty="0">
                <a:solidFill>
                  <a:srgbClr val="002060"/>
                </a:solidFill>
              </a:rPr>
              <a:t>&lt;meter value="0.8"&gt;80%&lt;/meter&gt;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/>
              <a:t>업로딩</a:t>
            </a:r>
            <a:r>
              <a:rPr lang="en-US" altLang="ko-KR" sz="1200" dirty="0"/>
              <a:t>(20%)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002060"/>
                </a:solidFill>
              </a:rPr>
              <a:t>&lt;progress value="2" max="10"&gt;&lt;/progress&gt;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80441"/>
            <a:ext cx="8370128" cy="69998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rgbClr val="002060"/>
                  </a:solidFill>
                </a:rPr>
                <a:t>&lt;mark&gt;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rgbClr val="002060"/>
                  </a:solidFill>
                </a:rPr>
                <a:t>&lt;time&gt;</a:t>
              </a: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rgbClr val="002060"/>
                  </a:solidFill>
                </a:rPr>
                <a:t>&lt;meter&gt;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rgbClr val="002060"/>
                  </a:solidFill>
                </a:rPr>
                <a:t>&lt;progress&gt;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크롬에서는 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8781E6-2E32-9C42-BFFE-C38CE67F8A88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err="1">
                <a:latin typeface="+mj-ea"/>
                <a:ea typeface="+mj-ea"/>
              </a:rPr>
              <a:t>시맨틱</a:t>
            </a:r>
            <a:r>
              <a:rPr lang="ko-KR" altLang="en-US" kern="0" dirty="0"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latin typeface="+mj-ea"/>
                <a:ea typeface="+mj-ea"/>
              </a:rPr>
              <a:t>HTML5</a:t>
            </a:r>
            <a:r>
              <a:rPr lang="ko-KR" altLang="en-US" kern="0" dirty="0">
                <a:latin typeface="+mj-ea"/>
                <a:ea typeface="+mj-ea"/>
              </a:rPr>
              <a:t>에서 제거되었으므로 사용하기 말기 바람</a:t>
            </a:r>
            <a:r>
              <a:rPr lang="en-US" altLang="ko-KR" kern="0" dirty="0"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2621788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웹폼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703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5393" y="164035"/>
            <a:ext cx="6377940" cy="860649"/>
          </a:xfrm>
        </p:spPr>
        <p:txBody>
          <a:bodyPr/>
          <a:lstStyle/>
          <a:p>
            <a:r>
              <a:rPr lang="ko-KR" altLang="en-US" dirty="0"/>
              <a:t>웹 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79512" y="1106633"/>
            <a:ext cx="7955280" cy="4069080"/>
          </a:xfrm>
        </p:spPr>
        <p:txBody>
          <a:bodyPr/>
          <a:lstStyle/>
          <a:p>
            <a:r>
              <a:rPr lang="ko-KR" altLang="en-US" dirty="0"/>
              <a:t>웹 폼</a:t>
            </a:r>
            <a:endParaRPr lang="en-US" altLang="ko-KR" dirty="0"/>
          </a:p>
          <a:p>
            <a:pPr lvl="1"/>
            <a:r>
              <a:rPr lang="ko-KR" altLang="en-US" dirty="0"/>
              <a:t>웹 페이지에서 사용자 입력을 받는 폼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/>
              <a:t>폼 요소</a:t>
            </a:r>
            <a:endParaRPr lang="en-US" altLang="ko-KR" dirty="0"/>
          </a:p>
          <a:p>
            <a:pPr lvl="1"/>
            <a:r>
              <a:rPr lang="ko-KR" altLang="en-US" dirty="0"/>
              <a:t>폼을 만드는 다양한 태그</a:t>
            </a:r>
            <a:endParaRPr lang="en-US" altLang="ko-KR" dirty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02" y="2147188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폼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폼 요소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폼 요소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127408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폼 요소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3602288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폼 요소</a:t>
            </a:r>
            <a:endParaRPr lang="en-US" altLang="ko-KR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30D2D-8D5D-CF4C-AE86-61C93C2A3190}"/>
              </a:ext>
            </a:extLst>
          </p:cNvPr>
          <p:cNvSpPr txBox="1"/>
          <p:nvPr/>
        </p:nvSpPr>
        <p:spPr>
          <a:xfrm>
            <a:off x="251520" y="548680"/>
            <a:ext cx="218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1</a:t>
            </a:r>
            <a:r>
              <a:rPr lang="ko-KR" altLang="en-US" sz="2100" dirty="0"/>
              <a:t>장 강의 정리</a:t>
            </a:r>
            <a:endParaRPr lang="en-US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3AC5C-AE1C-364E-AA05-F71F5E01161F}"/>
              </a:ext>
            </a:extLst>
          </p:cNvPr>
          <p:cNvSpPr txBox="1"/>
          <p:nvPr/>
        </p:nvSpPr>
        <p:spPr>
          <a:xfrm>
            <a:off x="320717" y="1462032"/>
            <a:ext cx="79380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웹의 기본 목적과 구성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 err="1"/>
              <a:t>웹문서는</a:t>
            </a:r>
            <a:r>
              <a:rPr lang="ko-KR" altLang="en-US" sz="1350" dirty="0"/>
              <a:t> 문서를 공유하거나 열람하는 목적으로 웹 콘텐츠를 구성하는 단위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웹은 인터넷 프로토콜 위에서 </a:t>
            </a:r>
            <a:r>
              <a:rPr lang="en-US" altLang="ko-KR" sz="1350" dirty="0"/>
              <a:t>HTTP(Hyper Text Transmission Protocol) </a:t>
            </a:r>
            <a:r>
              <a:rPr lang="ko-KR" altLang="en-US" sz="1350" dirty="0"/>
              <a:t>을 이용하는 응용 계층에 위치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시스템은 웹 서버가 콘텐츠를 호스팅하고 웹 클라이언트를 이용해 콘텐츠를 접근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현재 컴퓨터 네트워크 시스템은 </a:t>
            </a:r>
            <a:r>
              <a:rPr lang="en-US" altLang="ko-KR" sz="1350" dirty="0"/>
              <a:t>1989</a:t>
            </a:r>
            <a:r>
              <a:rPr lang="ko-KR" altLang="en-US" sz="1350" dirty="0"/>
              <a:t>년부터 시작된 </a:t>
            </a:r>
            <a:r>
              <a:rPr lang="en-US" altLang="ko-KR" sz="1350" dirty="0"/>
              <a:t>TCP/IP </a:t>
            </a:r>
            <a:r>
              <a:rPr lang="ko-KR" altLang="en-US" sz="1350" dirty="0"/>
              <a:t>스택을 이용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웹브라우저는 </a:t>
            </a:r>
            <a:r>
              <a:rPr lang="en-US" altLang="ko-KR" sz="1350" dirty="0"/>
              <a:t>HTML </a:t>
            </a:r>
            <a:r>
              <a:rPr lang="ko-KR" altLang="en-US" sz="1350" dirty="0"/>
              <a:t>의 역사와 함께 여러가지가 있지만 시장 점유율은 소수의 웹브라우저가 차지 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사이트 구축</a:t>
            </a:r>
            <a:endParaRPr lang="en-US" altLang="ko-KR" sz="1350" dirty="0"/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350" dirty="0"/>
              <a:t>웹 서버에 </a:t>
            </a:r>
            <a:r>
              <a:rPr lang="ko-KR" altLang="en-US" sz="1350" dirty="0" err="1"/>
              <a:t>웹서비스</a:t>
            </a:r>
            <a:r>
              <a:rPr lang="ko-KR" altLang="en-US" sz="1350" dirty="0"/>
              <a:t> 지원하는 소프트웨어를 설치</a:t>
            </a:r>
            <a:r>
              <a:rPr lang="en-US" altLang="ko-KR" sz="1350" dirty="0"/>
              <a:t>.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예</a:t>
            </a:r>
            <a:r>
              <a:rPr lang="en-US" altLang="ko-KR" sz="1350" dirty="0"/>
              <a:t>:</a:t>
            </a:r>
            <a:r>
              <a:rPr lang="ko-KR" altLang="en-US" sz="1350" dirty="0"/>
              <a:t> </a:t>
            </a:r>
            <a:r>
              <a:rPr lang="en-US" altLang="ko-KR" sz="1350" dirty="0"/>
              <a:t>Apache Web Server,</a:t>
            </a:r>
            <a:r>
              <a:rPr lang="ko-KR" altLang="en-US" sz="1350" dirty="0"/>
              <a:t> </a:t>
            </a:r>
            <a:r>
              <a:rPr lang="en-US" altLang="ko-KR" sz="1350" dirty="0"/>
              <a:t>MS IIS, </a:t>
            </a:r>
            <a:r>
              <a:rPr lang="en-US" altLang="ko-KR" sz="1350" dirty="0" err="1"/>
              <a:t>nginx</a:t>
            </a:r>
            <a:r>
              <a:rPr lang="en-US" altLang="ko-KR" sz="1350" dirty="0"/>
              <a:t>, Google GWS, </a:t>
            </a:r>
            <a:r>
              <a:rPr lang="ko-KR" altLang="en-US" sz="1350" dirty="0" err="1"/>
              <a:t>티맥소프트</a:t>
            </a:r>
            <a:r>
              <a:rPr lang="ko-KR" altLang="en-US" sz="1350" dirty="0"/>
              <a:t> </a:t>
            </a:r>
            <a:r>
              <a:rPr lang="en-US" altLang="ko-KR" sz="1350" dirty="0" err="1"/>
              <a:t>WebtoB</a:t>
            </a:r>
            <a:endParaRPr lang="en-US" altLang="ko-KR" sz="1350" dirty="0"/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350" dirty="0"/>
              <a:t>웹 페이지</a:t>
            </a:r>
            <a:r>
              <a:rPr lang="en-US" altLang="ko-KR" sz="1350" dirty="0"/>
              <a:t>, </a:t>
            </a:r>
            <a:r>
              <a:rPr lang="ko-KR" altLang="en-US" sz="1350" dirty="0"/>
              <a:t>동영상</a:t>
            </a:r>
            <a:r>
              <a:rPr lang="en-US" altLang="ko-KR" sz="1350" dirty="0"/>
              <a:t>, </a:t>
            </a:r>
            <a:r>
              <a:rPr lang="ko-KR" altLang="en-US" sz="1350" dirty="0"/>
              <a:t>이미지 </a:t>
            </a:r>
            <a:r>
              <a:rPr lang="ko-KR" altLang="en-US" sz="1350" dirty="0" err="1"/>
              <a:t>저장와</a:t>
            </a:r>
            <a:r>
              <a:rPr lang="ko-KR" altLang="en-US" sz="1350" dirty="0"/>
              <a:t> 같은 컨텐츠를 설치하고 </a:t>
            </a:r>
            <a:r>
              <a:rPr lang="ko-KR" altLang="en-US" sz="1350" dirty="0" err="1"/>
              <a:t>백엔드에</a:t>
            </a:r>
            <a:r>
              <a:rPr lang="en-US" altLang="ko-KR" sz="1350" dirty="0"/>
              <a:t> </a:t>
            </a:r>
            <a:r>
              <a:rPr lang="ko-KR" altLang="en-US" sz="1350" dirty="0"/>
              <a:t>데이터베이스를 설치하거나 </a:t>
            </a:r>
            <a:r>
              <a:rPr lang="ko-KR" altLang="en-US" sz="1350" dirty="0" err="1"/>
              <a:t>클라우드와</a:t>
            </a:r>
            <a:r>
              <a:rPr lang="ko-KR" altLang="en-US" sz="1350" dirty="0"/>
              <a:t> 연결</a:t>
            </a:r>
            <a:endParaRPr lang="en-US" altLang="ko-KR" sz="1350" dirty="0"/>
          </a:p>
          <a:p>
            <a:pPr marL="685800" lvl="1" indent="-342900">
              <a:buFont typeface="+mj-lt"/>
              <a:buAutoNum type="arabicPeriod"/>
            </a:pPr>
            <a:r>
              <a:rPr lang="ko-KR" altLang="en-US" sz="1350" dirty="0"/>
              <a:t>웹 서버 응용프로그램 개발 및 설치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문자 세트와 문자 </a:t>
            </a:r>
            <a:r>
              <a:rPr lang="ko-KR" altLang="en-US" sz="1350" dirty="0" err="1"/>
              <a:t>인코딩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컴퓨터를 이용해 만드는 문서는 서로 다른 문자 세트를 사용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HTML</a:t>
            </a:r>
            <a:r>
              <a:rPr lang="ko-KR" altLang="en-US" sz="1350" dirty="0"/>
              <a:t>은 유니코드를 이용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선택된 문자 세트는 컴퓨터만이 읽을 수 있는 하위 단계로 </a:t>
            </a:r>
            <a:r>
              <a:rPr lang="ko-KR" altLang="en-US" sz="1350" dirty="0" err="1"/>
              <a:t>인코딩을</a:t>
            </a:r>
            <a:r>
              <a:rPr lang="ko-KR" altLang="en-US" sz="1350" dirty="0"/>
              <a:t> 한다</a:t>
            </a:r>
            <a:r>
              <a:rPr lang="en-US" altLang="ko-KR" sz="1350" dirty="0"/>
              <a:t>.</a:t>
            </a:r>
            <a:r>
              <a:rPr lang="ko-KR" altLang="en-US" sz="1350" dirty="0"/>
              <a:t> 주로 사용하는 </a:t>
            </a:r>
            <a:r>
              <a:rPr lang="ko-KR" altLang="en-US" sz="1350" dirty="0" err="1"/>
              <a:t>인코딩은</a:t>
            </a:r>
            <a:r>
              <a:rPr lang="ko-KR" altLang="en-US" sz="1350" dirty="0"/>
              <a:t> </a:t>
            </a:r>
            <a:r>
              <a:rPr lang="en-US" altLang="ko-KR" sz="1350" dirty="0"/>
              <a:t>UFT-8</a:t>
            </a:r>
            <a:r>
              <a:rPr lang="ko-KR" altLang="en-US" sz="1350" dirty="0"/>
              <a:t> </a:t>
            </a: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5637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>
                <a:solidFill>
                  <a:srgbClr val="002060"/>
                </a:solidFill>
              </a:rPr>
              <a:t>&lt;input type="text" size="15" value=""&gt;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>
                <a:solidFill>
                  <a:srgbClr val="002060"/>
                </a:solidFill>
              </a:rPr>
              <a:t>&lt;input type="password" size="15" value=""&gt;</a:t>
            </a:r>
          </a:p>
          <a:p>
            <a:pPr defTabSz="180000"/>
            <a:r>
              <a:rPr lang="en-US" altLang="ko-KR" sz="1200" b="1" dirty="0"/>
              <a:t>				 </a:t>
            </a:r>
            <a:r>
              <a:rPr lang="en-US" altLang="ko-KR" sz="1200" b="1" dirty="0">
                <a:solidFill>
                  <a:srgbClr val="002060"/>
                </a:solidFill>
              </a:rPr>
              <a:t>&lt;input type="submit" value="</a:t>
            </a:r>
            <a:r>
              <a:rPr lang="ko-KR" altLang="en-US" sz="1200" b="1" dirty="0">
                <a:solidFill>
                  <a:srgbClr val="002060"/>
                </a:solidFill>
              </a:rPr>
              <a:t>완료</a:t>
            </a:r>
            <a:r>
              <a:rPr lang="en-US" altLang="ko-KR" sz="1200" b="1" dirty="0">
                <a:solidFill>
                  <a:srgbClr val="002060"/>
                </a:solidFill>
              </a:rPr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592E27-42A9-5B47-8822-ED0EE178AFCC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3688" y="99612"/>
            <a:ext cx="6377940" cy="1293028"/>
          </a:xfrm>
        </p:spPr>
        <p:txBody>
          <a:bodyPr/>
          <a:lstStyle/>
          <a:p>
            <a:r>
              <a:rPr lang="ko-KR" altLang="en-US" dirty="0"/>
              <a:t>폼 작성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5536" y="1563340"/>
            <a:ext cx="7955280" cy="5046181"/>
          </a:xfrm>
        </p:spPr>
        <p:txBody>
          <a:bodyPr>
            <a:normAutofit/>
          </a:bodyPr>
          <a:lstStyle/>
          <a:p>
            <a:r>
              <a:rPr lang="ko-KR" altLang="en-US" dirty="0"/>
              <a:t>폼 태그</a:t>
            </a:r>
            <a:r>
              <a:rPr lang="en-US" altLang="ko-KR" dirty="0"/>
              <a:t> &lt;form&gt; </a:t>
            </a:r>
            <a:r>
              <a:rPr lang="ko-KR" altLang="en-US" dirty="0"/>
              <a:t>태그로 둘러싸는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폼의 이름 지정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 데이터를 처리할 웹 서버 응용프로그램의 이름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버튼이 눌리면 브라우저는 </a:t>
            </a:r>
            <a:r>
              <a:rPr lang="en-US" altLang="ko-KR" dirty="0"/>
              <a:t>action</a:t>
            </a:r>
            <a:r>
              <a:rPr lang="ko-KR" altLang="en-US" dirty="0"/>
              <a:t>에 지정된 웹 서버 응용프로그램 실행 요청</a:t>
            </a:r>
            <a:endParaRPr lang="en-US" altLang="ko-KR" dirty="0"/>
          </a:p>
          <a:p>
            <a:pPr lvl="2"/>
            <a:r>
              <a:rPr lang="ko-KR" altLang="en-US" dirty="0"/>
              <a:t>웹 서버 응용프로그램은 </a:t>
            </a:r>
            <a:r>
              <a:rPr lang="en-US" altLang="ko-KR" dirty="0"/>
              <a:t>Java, JSP, PHP, C/C++ </a:t>
            </a:r>
            <a:r>
              <a:rPr lang="ko-KR" altLang="en-US" dirty="0"/>
              <a:t>등 다양한 언어로 작성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</a:t>
            </a:r>
          </a:p>
          <a:p>
            <a:pPr lvl="2"/>
            <a:r>
              <a:rPr lang="ko-KR" altLang="en-US" dirty="0"/>
              <a:t>폼 데이터를 웹 서버로 전송하는 형식</a:t>
            </a:r>
            <a:endParaRPr lang="en-US" altLang="ko-KR" dirty="0"/>
          </a:p>
          <a:p>
            <a:pPr lvl="2"/>
            <a:r>
              <a:rPr lang="ko-KR" altLang="en-US" dirty="0"/>
              <a:t>대표적인 전송 방식 </a:t>
            </a:r>
            <a:r>
              <a:rPr lang="en-US" altLang="ko-KR" dirty="0"/>
              <a:t>: GET, POST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075648"/>
            <a:ext cx="4608512" cy="960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action=“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dowhat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&lt;form&gt;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간략한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2" y="1490413"/>
            <a:ext cx="7775848" cy="3002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2D7C3-032F-8849-B682-B927B474C4A7}"/>
              </a:ext>
            </a:extLst>
          </p:cNvPr>
          <p:cNvSpPr txBox="1"/>
          <p:nvPr/>
        </p:nvSpPr>
        <p:spPr>
          <a:xfrm>
            <a:off x="755576" y="5373216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/>
              </a:rPr>
              <a:t>표준 참조</a:t>
            </a:r>
            <a:r>
              <a:rPr lang="en-US" altLang="ko-KR" dirty="0">
                <a:hlinkClick r:id="rId4"/>
              </a:rPr>
              <a:t>: </a:t>
            </a:r>
            <a:r>
              <a:rPr lang="en-US" dirty="0">
                <a:hlinkClick r:id="rId4"/>
              </a:rPr>
              <a:t>https://www.w3.org/TR/2011/WD-html5-20110405/</a:t>
            </a:r>
            <a:endParaRPr lang="en-US" dirty="0"/>
          </a:p>
          <a:p>
            <a:r>
              <a:rPr lang="ko-KR" altLang="en-US" dirty="0"/>
              <a:t>태그 수행 참조</a:t>
            </a:r>
            <a:r>
              <a:rPr lang="en-US" altLang="ko-KR" dirty="0"/>
              <a:t>: </a:t>
            </a:r>
            <a:r>
              <a:rPr lang="en-US" dirty="0">
                <a:hlinkClick r:id="rId5"/>
              </a:rPr>
              <a:t>https://www.w3schools.com/tags/tag_form.asp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9511C-0DD6-D447-AD6B-182A0503ABD9}"/>
              </a:ext>
            </a:extLst>
          </p:cNvPr>
          <p:cNvSpPr txBox="1"/>
          <p:nvPr/>
        </p:nvSpPr>
        <p:spPr>
          <a:xfrm>
            <a:off x="752330" y="4998255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좀 더 자세한 속성과 관련 사항을 참조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076" y="118308"/>
            <a:ext cx="8226112" cy="79041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사례로 폼 전송 과정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387903" y="5997751"/>
            <a:ext cx="20574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052736"/>
            <a:ext cx="7191845" cy="3533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latin typeface="+mj-ea"/>
                <a:ea typeface="+mj-ea"/>
              </a:rPr>
              <a:t> 사이트에 접속한다</a:t>
            </a:r>
            <a:r>
              <a:rPr lang="en-US" altLang="ko-KR" sz="1200" kern="0" dirty="0">
                <a:latin typeface="+mj-ea"/>
                <a:ea typeface="+mj-ea"/>
              </a:rPr>
              <a:t>.</a:t>
            </a:r>
            <a:endParaRPr lang="ko-KR" altLang="en-US" sz="1200" kern="0" spc="0" dirty="0"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868" y="15274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 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042642"/>
            <a:ext cx="7191845" cy="9383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  <a:ea typeface="+mj-ea"/>
              </a:rPr>
              <a:t>입력 창에 “</a:t>
            </a:r>
            <a:r>
              <a:rPr lang="en-US" altLang="ko-KR" sz="1200" kern="0" dirty="0">
                <a:latin typeface="+mj-ea"/>
                <a:ea typeface="+mj-ea"/>
              </a:rPr>
              <a:t>Elvis"</a:t>
            </a:r>
            <a:r>
              <a:rPr lang="ko-KR" altLang="en-US" sz="1200" kern="0" dirty="0">
                <a:latin typeface="+mj-ea"/>
                <a:ea typeface="+mj-ea"/>
              </a:rPr>
              <a:t> 입력</a:t>
            </a:r>
            <a:r>
              <a:rPr lang="en-US" altLang="ko-KR" sz="1200" kern="0" dirty="0">
                <a:latin typeface="+mj-ea"/>
                <a:ea typeface="+mj-ea"/>
              </a:rPr>
              <a:t>,</a:t>
            </a:r>
            <a:r>
              <a:rPr lang="ko-KR" altLang="en-US" sz="1200" kern="0" dirty="0">
                <a:latin typeface="+mj-ea"/>
                <a:ea typeface="+mj-ea"/>
              </a:rPr>
              <a:t> “검색” 버튼을 누르면</a:t>
            </a:r>
            <a:r>
              <a:rPr lang="en-US" altLang="ko-KR" sz="1200" kern="0" dirty="0">
                <a:latin typeface="+mj-ea"/>
                <a:ea typeface="+mj-ea"/>
              </a:rPr>
              <a:t>, </a:t>
            </a:r>
            <a:r>
              <a:rPr lang="ko-KR" altLang="en-US" sz="1200" kern="0" dirty="0"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latin typeface="+mj-ea"/>
                <a:ea typeface="+mj-ea"/>
              </a:rPr>
              <a:t>”</a:t>
            </a:r>
            <a:r>
              <a:rPr lang="ko-KR" altLang="en-US" sz="1200" kern="0" dirty="0">
                <a:latin typeface="+mj-ea"/>
                <a:ea typeface="+mj-ea"/>
              </a:rPr>
              <a:t>을 참고</a:t>
            </a:r>
            <a:r>
              <a:rPr lang="en-US" altLang="ko-KR" sz="1200" kern="0" dirty="0"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latin typeface="+mj-ea"/>
                <a:ea typeface="+mj-ea"/>
              </a:rPr>
              <a:t> </a:t>
            </a:r>
            <a:r>
              <a:rPr lang="ko-KR" altLang="en-US" sz="1200" kern="0" dirty="0">
                <a:latin typeface="+mj-ea"/>
                <a:ea typeface="+mj-ea"/>
              </a:rPr>
              <a:t>응용프로그램의 실행을 요구해야 한다는 것 확인</a:t>
            </a:r>
            <a:endParaRPr lang="ko-KR" altLang="en-US" sz="1200" kern="0" spc="0" dirty="0"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3" y="4224269"/>
            <a:ext cx="7213064" cy="6152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</a:rPr>
              <a:t>❷ </a:t>
            </a:r>
            <a:r>
              <a:rPr lang="ko-KR" altLang="en-US" sz="1200" kern="0" dirty="0">
                <a:latin typeface="+mj-ea"/>
                <a:ea typeface="+mj-ea"/>
              </a:rPr>
              <a:t>입력 창에 </a:t>
            </a:r>
            <a:r>
              <a:rPr lang="en-US" altLang="ko-KR" sz="1200" kern="0" dirty="0">
                <a:latin typeface="+mj-ea"/>
                <a:ea typeface="+mj-ea"/>
              </a:rPr>
              <a:t>‘Elvis’</a:t>
            </a:r>
            <a:r>
              <a:rPr lang="ko-KR" altLang="en-US" sz="1200" kern="0" dirty="0">
                <a:latin typeface="+mj-ea"/>
                <a:ea typeface="+mj-ea"/>
              </a:rPr>
              <a:t>를</a:t>
            </a:r>
            <a:r>
              <a:rPr lang="en-US" altLang="ko-KR" sz="1200" kern="0" dirty="0">
                <a:latin typeface="+mj-ea"/>
                <a:ea typeface="+mj-ea"/>
              </a:rPr>
              <a:t> </a:t>
            </a:r>
            <a:r>
              <a:rPr lang="ko-KR" altLang="en-US" sz="1200" kern="0" dirty="0">
                <a:latin typeface="+mj-ea"/>
                <a:ea typeface="+mj-ea"/>
              </a:rPr>
              <a:t>입력하고 검색 버튼을 누르면 웹 서버 응용프로그램에 보낼 폼 데이터를 만든다</a:t>
            </a:r>
            <a:r>
              <a:rPr lang="en-US" altLang="ko-KR" sz="1200" kern="0" dirty="0"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https://search.naver.com/</a:t>
            </a:r>
            <a:r>
              <a:rPr lang="en-US" altLang="ko-KR" sz="1200" b="1" dirty="0" err="1"/>
              <a:t>search.naver</a:t>
            </a:r>
            <a:r>
              <a:rPr lang="en-US" altLang="ko-KR" sz="1200" b="1" dirty="0"/>
              <a:t>?... query=Elvis ...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9249" y="5051432"/>
            <a:ext cx="7213064" cy="3533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</a:rPr>
              <a:t>❸ </a:t>
            </a:r>
            <a:r>
              <a:rPr lang="ko-KR" altLang="en-US" sz="1200" kern="0" dirty="0"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latin typeface="+mj-ea"/>
                <a:ea typeface="+mj-ea"/>
              </a:rPr>
              <a:t>에 접속</a:t>
            </a:r>
            <a:r>
              <a:rPr lang="en-US" altLang="ko-KR" sz="1200" kern="0" dirty="0">
                <a:latin typeface="+mj-ea"/>
                <a:ea typeface="+mj-ea"/>
              </a:rPr>
              <a:t>. </a:t>
            </a:r>
            <a:r>
              <a:rPr lang="en-US" altLang="ko-KR" sz="1200" kern="0" dirty="0" err="1">
                <a:latin typeface="+mj-ea"/>
                <a:ea typeface="+mj-ea"/>
              </a:rPr>
              <a:t>search.naver</a:t>
            </a:r>
            <a:r>
              <a:rPr lang="ko-KR" altLang="en-US" sz="1200" kern="0" dirty="0">
                <a:latin typeface="+mj-ea"/>
                <a:ea typeface="+mj-ea"/>
              </a:rPr>
              <a:t> 실행 요청</a:t>
            </a:r>
            <a:r>
              <a:rPr lang="en-US" altLang="ko-KR" sz="1200" kern="0" dirty="0">
                <a:latin typeface="+mj-ea"/>
                <a:ea typeface="+mj-ea"/>
              </a:rPr>
              <a:t>.</a:t>
            </a:r>
            <a:r>
              <a:rPr lang="ko-KR" altLang="en-US" sz="1200" kern="0" dirty="0">
                <a:latin typeface="+mj-ea"/>
                <a:ea typeface="+mj-ea"/>
              </a:rPr>
              <a:t> </a:t>
            </a:r>
            <a:r>
              <a:rPr lang="en-US" altLang="ko-KR" sz="1200" kern="0" dirty="0"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latin typeface="+mj-ea"/>
                <a:ea typeface="+mj-ea"/>
              </a:rPr>
              <a:t>. </a:t>
            </a:r>
            <a:endParaRPr lang="ko-KR" altLang="en-US" sz="1200" kern="0" spc="0" dirty="0"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249" y="5517262"/>
            <a:ext cx="7213064" cy="3533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</a:rPr>
              <a:t>❹ </a:t>
            </a:r>
            <a:r>
              <a:rPr lang="ko-KR" altLang="en-US" sz="1200" kern="0" dirty="0">
                <a:latin typeface="+mj-ea"/>
                <a:ea typeface="+mj-ea"/>
              </a:rPr>
              <a:t>웹 서버에서 </a:t>
            </a:r>
            <a:r>
              <a:rPr lang="en-US" altLang="ko-KR" sz="1200" kern="0" dirty="0" err="1"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latin typeface="+mj-ea"/>
                <a:ea typeface="+mj-ea"/>
              </a:rPr>
              <a:t> </a:t>
            </a:r>
            <a:r>
              <a:rPr lang="ko-KR" altLang="en-US" sz="1200" kern="0" dirty="0"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latin typeface="+mj-ea"/>
                <a:ea typeface="+mj-ea"/>
              </a:rPr>
              <a:t>, </a:t>
            </a:r>
            <a:r>
              <a:rPr lang="ko-KR" altLang="en-US" sz="1200" kern="0" dirty="0"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latin typeface="+mj-ea"/>
                <a:ea typeface="+mj-ea"/>
              </a:rPr>
              <a:t>. </a:t>
            </a:r>
            <a:endParaRPr lang="ko-KR" altLang="en-US" sz="1200" kern="0" spc="0" dirty="0"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4" y="5983093"/>
            <a:ext cx="7213063" cy="3533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latin typeface="+mj-ea"/>
              </a:rPr>
              <a:t>❺</a:t>
            </a:r>
            <a:r>
              <a:rPr lang="ko-KR" altLang="en-US" sz="1200" kern="0" dirty="0">
                <a:latin typeface="+mj-ea"/>
                <a:ea typeface="+mj-ea"/>
              </a:rPr>
              <a:t> 브라우저는 검색 결과를 화면에 출력한다</a:t>
            </a:r>
            <a:r>
              <a:rPr lang="en-US" altLang="ko-KR" sz="1200" kern="0" dirty="0">
                <a:latin typeface="+mj-ea"/>
                <a:ea typeface="+mj-ea"/>
              </a:rPr>
              <a:t>.</a:t>
            </a:r>
            <a:endParaRPr lang="ko-KR" altLang="en-US" sz="1200" kern="0" spc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79712" y="0"/>
            <a:ext cx="6377940" cy="980728"/>
          </a:xfrm>
        </p:spPr>
        <p:txBody>
          <a:bodyPr>
            <a:normAutofit/>
          </a:bodyPr>
          <a:lstStyle/>
          <a:p>
            <a:r>
              <a:rPr lang="ko-KR" altLang="en-US" dirty="0"/>
              <a:t>폼 요소의 종류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76311"/>
            <a:ext cx="7128792" cy="510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F5DBA-E015-2C4D-A10C-DB6E73833C1D}"/>
              </a:ext>
            </a:extLst>
          </p:cNvPr>
          <p:cNvSpPr txBox="1"/>
          <p:nvPr/>
        </p:nvSpPr>
        <p:spPr>
          <a:xfrm>
            <a:off x="899592" y="6169581"/>
            <a:ext cx="31470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&lt;input&gt; </a:t>
            </a:r>
            <a:r>
              <a:rPr lang="ko-KR" altLang="en-US" dirty="0">
                <a:solidFill>
                  <a:srgbClr val="C00000"/>
                </a:solidFill>
              </a:rPr>
              <a:t>태그는 </a:t>
            </a:r>
            <a:r>
              <a:rPr lang="ko-KR" altLang="en-US" dirty="0" err="1">
                <a:solidFill>
                  <a:srgbClr val="C00000"/>
                </a:solidFill>
              </a:rPr>
              <a:t>끝태그가</a:t>
            </a:r>
            <a:r>
              <a:rPr lang="ko-KR" altLang="en-US" dirty="0">
                <a:solidFill>
                  <a:srgbClr val="C00000"/>
                </a:solidFill>
              </a:rPr>
              <a:t> 없다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15910"/>
            <a:ext cx="6377940" cy="713893"/>
          </a:xfrm>
        </p:spPr>
        <p:txBody>
          <a:bodyPr/>
          <a:lstStyle/>
          <a:p>
            <a:r>
              <a:rPr lang="en-US" altLang="ko-KR" dirty="0"/>
              <a:t>Input tag: type </a:t>
            </a:r>
            <a:r>
              <a:rPr lang="ko-KR" altLang="en-US" dirty="0"/>
              <a:t>속성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398" y="1233911"/>
            <a:ext cx="7955280" cy="4069080"/>
          </a:xfrm>
        </p:spPr>
        <p:txBody>
          <a:bodyPr>
            <a:normAutofit/>
          </a:bodyPr>
          <a:lstStyle/>
          <a:p>
            <a:r>
              <a:rPr lang="en-US" altLang="ko-KR" dirty="0"/>
              <a:t>&lt;input type="text"&gt;</a:t>
            </a:r>
          </a:p>
          <a:p>
            <a:pPr lvl="1"/>
            <a:r>
              <a:rPr lang="ko-KR" altLang="en-US" dirty="0"/>
              <a:t>한 줄 짜리 입력 창</a:t>
            </a:r>
            <a:endParaRPr lang="en-US" altLang="ko-KR" dirty="0"/>
          </a:p>
          <a:p>
            <a:r>
              <a:rPr lang="en-US" altLang="ko-KR" dirty="0"/>
              <a:t>&lt;input type="password"&gt;</a:t>
            </a:r>
          </a:p>
          <a:p>
            <a:pPr lvl="1"/>
            <a:r>
              <a:rPr lang="ko-KR" altLang="en-US" dirty="0"/>
              <a:t>암호 입력 창</a:t>
            </a:r>
            <a:endParaRPr lang="en-US" altLang="ko-KR" dirty="0"/>
          </a:p>
          <a:p>
            <a:pPr lvl="2"/>
            <a:r>
              <a:rPr lang="ko-KR" altLang="en-US" dirty="0"/>
              <a:t>사용자 입력 문자 대신 </a:t>
            </a:r>
            <a:r>
              <a:rPr lang="en-US" altLang="ko-KR" dirty="0"/>
              <a:t>'*' </a:t>
            </a:r>
            <a:r>
              <a:rPr lang="ko-KR" altLang="en-US" dirty="0"/>
              <a:t>등 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다른 글자로 출력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B8340-9479-5143-B84A-D050A97C2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0" y="895475"/>
            <a:ext cx="7724986" cy="50670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65188-C9AC-2E49-B7A3-8460F03B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6A013-8CE5-F448-84DE-1021328F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5031B62-1D1D-684B-887E-B67AE725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1310"/>
            <a:ext cx="7886700" cy="759618"/>
          </a:xfrm>
        </p:spPr>
        <p:txBody>
          <a:bodyPr/>
          <a:lstStyle/>
          <a:p>
            <a:r>
              <a:rPr lang="en-US" altLang="ko-KR" dirty="0"/>
              <a:t>Input tag: type </a:t>
            </a:r>
            <a:r>
              <a:rPr lang="ko-KR" altLang="en-US" dirty="0"/>
              <a:t>속성값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A1481-DA37-2444-A5CE-4F6130331513}"/>
              </a:ext>
            </a:extLst>
          </p:cNvPr>
          <p:cNvSpPr txBox="1"/>
          <p:nvPr/>
        </p:nvSpPr>
        <p:spPr>
          <a:xfrm>
            <a:off x="525810" y="6009940"/>
            <a:ext cx="3623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참조</a:t>
            </a:r>
            <a:r>
              <a:rPr lang="en-US" altLang="ko-KR" sz="1100" dirty="0"/>
              <a:t>: </a:t>
            </a:r>
            <a:r>
              <a:rPr lang="en-US" sz="1100" dirty="0">
                <a:hlinkClick r:id="rId3"/>
              </a:rPr>
              <a:t>https://www.w3schools.com/tags/att_input_type.asp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9220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0726" y="260606"/>
            <a:ext cx="6377940" cy="713893"/>
          </a:xfrm>
        </p:spPr>
        <p:txBody>
          <a:bodyPr/>
          <a:lstStyle/>
          <a:p>
            <a:r>
              <a:rPr lang="ko-KR" altLang="en-US" dirty="0"/>
              <a:t>텍스트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398" y="1233911"/>
            <a:ext cx="7955280" cy="4069080"/>
          </a:xfrm>
        </p:spPr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textarea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여러 줄 입력 창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419872" y="1288111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666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9BB8-82A0-0344-B7AC-C58272AB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18"/>
          </a:xfrm>
        </p:spPr>
        <p:txBody>
          <a:bodyPr/>
          <a:lstStyle/>
          <a:p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ko-KR" altLang="en-US" dirty="0"/>
              <a:t>태그 속성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BACED3-FC4D-E046-BCD0-034FBD198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704380"/>
              </p:ext>
            </p:extLst>
          </p:nvPr>
        </p:nvGraphicFramePr>
        <p:xfrm>
          <a:off x="628650" y="1124744"/>
          <a:ext cx="8122299" cy="3865192"/>
        </p:xfrm>
        <a:graphic>
          <a:graphicData uri="http://schemas.openxmlformats.org/drawingml/2006/table">
            <a:tbl>
              <a:tblPr/>
              <a:tblGrid>
                <a:gridCol w="1281540">
                  <a:extLst>
                    <a:ext uri="{9D8B030D-6E8A-4147-A177-3AD203B41FA5}">
                      <a16:colId xmlns:a16="http://schemas.microsoft.com/office/drawing/2014/main" val="172588739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701174715"/>
                    </a:ext>
                  </a:extLst>
                </a:gridCol>
                <a:gridCol w="5472607">
                  <a:extLst>
                    <a:ext uri="{9D8B030D-6E8A-4147-A177-3AD203B41FA5}">
                      <a16:colId xmlns:a16="http://schemas.microsoft.com/office/drawing/2014/main" val="3016703422"/>
                    </a:ext>
                  </a:extLst>
                </a:gridCol>
              </a:tblGrid>
              <a:tr h="369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autofocus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autofocus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that a text area should automatically get focus when the page loads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852287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cols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number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the visible width of a text area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21291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dirname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textareaname</a:t>
                      </a:r>
                      <a:r>
                        <a:rPr lang="en-US" sz="1200">
                          <a:effectLst/>
                        </a:rPr>
                        <a:t>.dir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that the text direction of the textarea will be submitted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62914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disabled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that a text area should be 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285178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form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form_id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one or more forms the text area belongs to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516007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maxlength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number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the maximum number of characters allowed in the text area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3211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name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text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a name for a text area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621414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placeholder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text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a short hint that describes the expected value of a text area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4930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readonly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readonly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that a text area should be read-only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155044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required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required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that a text area is required/must be filled out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17269"/>
                  </a:ext>
                </a:extLst>
              </a:tr>
              <a:tr h="23443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rows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i="1">
                          <a:effectLst/>
                        </a:rPr>
                        <a:t>number</a:t>
                      </a:r>
                      <a:endParaRPr lang="en-US" sz="12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Specifies the visible number of lines in a text area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41500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wrap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hard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soft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Specifies how the text in a text area is to be wrapped when submitted in a form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44868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6A9B-A945-4E49-85F8-D2898644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AB6C-2EEA-234D-871F-9E923DEB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D662-0F03-C24A-A19D-C54B1D8B11D0}"/>
              </a:ext>
            </a:extLst>
          </p:cNvPr>
          <p:cNvSpPr txBox="1"/>
          <p:nvPr/>
        </p:nvSpPr>
        <p:spPr>
          <a:xfrm>
            <a:off x="628650" y="5303811"/>
            <a:ext cx="558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</a:t>
            </a:r>
            <a:r>
              <a:rPr lang="en-US" altLang="ko-KR" dirty="0"/>
              <a:t>: </a:t>
            </a:r>
            <a:r>
              <a:rPr lang="en-US" dirty="0">
                <a:hlinkClick r:id="rId2"/>
              </a:rPr>
              <a:t>https://www.w3schools.com/tags/tag_textarea.asp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5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2A3B4-9367-624E-87F1-A6EC0262A330}"/>
              </a:ext>
            </a:extLst>
          </p:cNvPr>
          <p:cNvSpPr txBox="1"/>
          <p:nvPr/>
        </p:nvSpPr>
        <p:spPr>
          <a:xfrm>
            <a:off x="323528" y="508712"/>
            <a:ext cx="218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1</a:t>
            </a:r>
            <a:r>
              <a:rPr lang="ko-KR" altLang="en-US" sz="2100" dirty="0"/>
              <a:t>장 강의 정리</a:t>
            </a:r>
            <a:endParaRPr lang="en-US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AC1B6-3E0B-BC45-9EB6-4C2F8B72CB48}"/>
              </a:ext>
            </a:extLst>
          </p:cNvPr>
          <p:cNvSpPr txBox="1"/>
          <p:nvPr/>
        </p:nvSpPr>
        <p:spPr>
          <a:xfrm>
            <a:off x="582930" y="1458781"/>
            <a:ext cx="797814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전자 문서와 웹 문서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전자 문서는 특정 프로그램이 필요하다</a:t>
            </a:r>
            <a:r>
              <a:rPr lang="en-US" altLang="ko-KR" sz="1350" dirty="0"/>
              <a:t>.</a:t>
            </a:r>
            <a:r>
              <a:rPr lang="ko-KR" altLang="en-US" sz="1350" dirty="0"/>
              <a:t> 예</a:t>
            </a:r>
            <a:r>
              <a:rPr lang="en-US" altLang="ko-KR" sz="1350" dirty="0"/>
              <a:t>:</a:t>
            </a:r>
            <a:r>
              <a:rPr lang="ko-KR" altLang="en-US" sz="1350" dirty="0"/>
              <a:t> 워드</a:t>
            </a:r>
            <a:r>
              <a:rPr lang="en-US" altLang="ko-KR" sz="1350" dirty="0"/>
              <a:t>,</a:t>
            </a:r>
            <a:r>
              <a:rPr lang="ko-KR" altLang="en-US" sz="1350" dirty="0"/>
              <a:t> 한글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문서는 </a:t>
            </a:r>
            <a:r>
              <a:rPr lang="en-US" altLang="ko-KR" sz="1350" dirty="0"/>
              <a:t>HTML </a:t>
            </a:r>
            <a:r>
              <a:rPr lang="ko-KR" altLang="en-US" sz="1350" dirty="0"/>
              <a:t>언어로 작성하고 웹 브라우저로 검색 및 열람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서로 다른 </a:t>
            </a:r>
            <a:r>
              <a:rPr lang="ko-KR" altLang="en-US" sz="1350" dirty="0" err="1"/>
              <a:t>웹문서는</a:t>
            </a:r>
            <a:r>
              <a:rPr lang="ko-KR" altLang="en-US" sz="1350" dirty="0"/>
              <a:t> 하이퍼링크를 통해 연결</a:t>
            </a:r>
            <a:endParaRPr lang="en-US" altLang="ko-KR" sz="135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여러 파일로 하나의 문서를 구성 가능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4</a:t>
            </a:r>
            <a:r>
              <a:rPr lang="ko-KR" altLang="en-US" sz="1350" dirty="0"/>
              <a:t> 가지 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구조화</a:t>
            </a:r>
            <a:endParaRPr lang="en-US" altLang="ko-KR" sz="13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구조화된 데이터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(Structured data):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스프레드시트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(Excel)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 데이터베이스 </a:t>
            </a:r>
            <a:endParaRPr lang="en-US" altLang="ko-KR" sz="13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준구조화된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(Semi-structured data):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3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마크업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언어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(Markup Language), XML(</a:t>
            </a:r>
            <a:r>
              <a:rPr lang="en-US" altLang="ko-KR" sz="13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eXtensible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Language), email, EDI(Electronic Data Interchange), HTML(</a:t>
            </a:r>
            <a:r>
              <a:rPr lang="en-US" altLang="ko-KR" sz="13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HyperText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구조화가 가능한 데이터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(Quasi-structured data):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URL(Uniform resource locator)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비구조적 데이터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(Unstructured data):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대략 전 세계 데이터의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80% 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이상으로 오디오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비디오 등이 속한다</a:t>
            </a:r>
            <a:endParaRPr lang="en-US" altLang="ko-KR" sz="13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err="1"/>
              <a:t>마크업</a:t>
            </a:r>
            <a:r>
              <a:rPr lang="ko-KR" altLang="en-US" sz="1350" dirty="0"/>
              <a:t> 언어는 문서의 포맷</a:t>
            </a:r>
            <a:r>
              <a:rPr lang="en-US" altLang="ko-KR" sz="1350" dirty="0"/>
              <a:t>,</a:t>
            </a:r>
            <a:r>
              <a:rPr lang="ko-KR" altLang="en-US" sz="1350" dirty="0"/>
              <a:t> 문서 내용 검색</a:t>
            </a:r>
            <a:r>
              <a:rPr lang="en-US" altLang="ko-KR" sz="1350" dirty="0"/>
              <a:t>·</a:t>
            </a:r>
            <a:r>
              <a:rPr lang="ko-KR" altLang="en-US" sz="1350" dirty="0" err="1"/>
              <a:t>탐색방법</a:t>
            </a:r>
            <a:r>
              <a:rPr lang="en-US" altLang="ko-KR" sz="1350" dirty="0"/>
              <a:t>,</a:t>
            </a:r>
            <a:r>
              <a:rPr lang="ko-KR" altLang="en-US" sz="1350" dirty="0"/>
              <a:t> 다른 요소와의 링크</a:t>
            </a:r>
            <a:r>
              <a:rPr lang="en-US" altLang="ko-KR" sz="1350" dirty="0"/>
              <a:t>(</a:t>
            </a:r>
            <a:r>
              <a:rPr lang="ko-KR" altLang="en-US" sz="1350" dirty="0"/>
              <a:t>연결</a:t>
            </a:r>
            <a:r>
              <a:rPr lang="en-US" altLang="ko-KR" sz="1350" dirty="0"/>
              <a:t>, </a:t>
            </a:r>
            <a:r>
              <a:rPr lang="en-US" sz="1350" dirty="0"/>
              <a:t>link)</a:t>
            </a:r>
            <a:r>
              <a:rPr lang="ko-KR" altLang="en-US" sz="1350" dirty="0"/>
              <a:t>을 정보를 표현하는 언어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리소스 지정 방법은 크게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URN, URI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존재</a:t>
            </a:r>
            <a:endParaRPr lang="en-US" altLang="ko-KR" sz="13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리소스</a:t>
            </a:r>
            <a:r>
              <a:rPr lang="en-US" altLang="ko-KR" sz="1350" dirty="0"/>
              <a:t>(</a:t>
            </a:r>
            <a:r>
              <a:rPr lang="en-US" sz="1350" dirty="0"/>
              <a:t>resource)</a:t>
            </a:r>
            <a:r>
              <a:rPr lang="ko-KR" altLang="en-US" sz="1350" dirty="0"/>
              <a:t>의 위치를 나타내는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이름을 사용하는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URN,</a:t>
            </a:r>
            <a:r>
              <a:rPr lang="ko-KR" altLang="en-US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그리고 두 가지를 포괄하는 </a:t>
            </a:r>
            <a:r>
              <a:rPr lang="en-US" altLang="ko-KR" sz="13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URL</a:t>
            </a:r>
            <a:r>
              <a:rPr lang="ko-KR" altLang="en-US" sz="1350" dirty="0"/>
              <a:t> 은 </a:t>
            </a:r>
            <a:r>
              <a:rPr lang="ko-KR" altLang="en-US" sz="1350" kern="0" dirty="0">
                <a:latin typeface="+mn-ea"/>
              </a:rPr>
              <a:t>프로토콜</a:t>
            </a:r>
            <a:r>
              <a:rPr lang="en-US" altLang="ko-KR" sz="1350" kern="0" dirty="0">
                <a:latin typeface="+mn-ea"/>
              </a:rPr>
              <a:t>,</a:t>
            </a:r>
            <a:r>
              <a:rPr lang="ko-KR" altLang="en-US" sz="1350" kern="0" dirty="0">
                <a:latin typeface="+mn-ea"/>
              </a:rPr>
              <a:t> 도메인</a:t>
            </a:r>
            <a:r>
              <a:rPr lang="en-US" altLang="ko-KR" sz="1350" kern="0" dirty="0">
                <a:latin typeface="+mn-ea"/>
              </a:rPr>
              <a:t>(</a:t>
            </a:r>
            <a:r>
              <a:rPr lang="ko-KR" altLang="en-US" sz="1350" kern="0" dirty="0">
                <a:latin typeface="+mn-ea"/>
              </a:rPr>
              <a:t>호스트</a:t>
            </a:r>
            <a:r>
              <a:rPr lang="en-US" altLang="ko-KR" sz="1350" kern="0" dirty="0">
                <a:latin typeface="+mn-ea"/>
              </a:rPr>
              <a:t>),</a:t>
            </a:r>
            <a:r>
              <a:rPr lang="ko-KR" altLang="en-US" sz="1350" kern="0" dirty="0">
                <a:latin typeface="+mn-ea"/>
              </a:rPr>
              <a:t> </a:t>
            </a:r>
            <a:r>
              <a:rPr lang="en-US" altLang="ko-KR" sz="1350" kern="0" dirty="0">
                <a:latin typeface="+mn-ea"/>
              </a:rPr>
              <a:t>TCP/IP </a:t>
            </a:r>
            <a:r>
              <a:rPr lang="ko-KR" altLang="en-US" sz="1350" kern="0" dirty="0">
                <a:latin typeface="+mn-ea"/>
              </a:rPr>
              <a:t>포트 번호</a:t>
            </a:r>
            <a:r>
              <a:rPr lang="en-US" altLang="ko-KR" sz="1350" kern="0" dirty="0">
                <a:latin typeface="+mn-ea"/>
              </a:rPr>
              <a:t>,</a:t>
            </a:r>
            <a:r>
              <a:rPr lang="ko-KR" altLang="en-US" sz="1350" kern="0" dirty="0">
                <a:latin typeface="+mn-ea"/>
              </a:rPr>
              <a:t> 경로명</a:t>
            </a:r>
            <a:r>
              <a:rPr lang="en-US" altLang="ko-KR" sz="1350" kern="0" dirty="0">
                <a:latin typeface="+mn-ea"/>
              </a:rPr>
              <a:t>,</a:t>
            </a:r>
            <a:r>
              <a:rPr lang="ko-KR" altLang="en-US" sz="1350" kern="0" dirty="0">
                <a:latin typeface="+mn-ea"/>
              </a:rPr>
              <a:t> 파일이름</a:t>
            </a:r>
            <a:r>
              <a:rPr lang="en-US" altLang="ko-KR" sz="1350" kern="0" dirty="0">
                <a:latin typeface="+mn-ea"/>
              </a:rPr>
              <a:t>,</a:t>
            </a:r>
            <a:r>
              <a:rPr lang="ko-KR" altLang="en-US" sz="1350" kern="0" dirty="0">
                <a:latin typeface="+mn-ea"/>
              </a:rPr>
              <a:t> </a:t>
            </a:r>
            <a:r>
              <a:rPr lang="ko-KR" altLang="en-US" sz="1350" kern="0" dirty="0" err="1">
                <a:latin typeface="+mn-ea"/>
              </a:rPr>
              <a:t>퀘리로</a:t>
            </a:r>
            <a:r>
              <a:rPr lang="ko-KR" altLang="en-US" sz="1350" kern="0" dirty="0">
                <a:latin typeface="+mn-ea"/>
              </a:rPr>
              <a:t> 구성</a:t>
            </a: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39080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&lt;form&gt;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: &lt;input type="text" value=""&gt;&lt;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rows="5"&gt;</a:t>
            </a:r>
          </a:p>
          <a:p>
            <a:pPr defTabSz="180000"/>
            <a:r>
              <a:rPr lang="en-US" altLang="ko-KR" sz="1400" b="1" dirty="0"/>
              <a:t>							</a:t>
            </a:r>
            <a:r>
              <a:rPr lang="ko-KR" altLang="en-US" sz="1400" b="1" dirty="0"/>
              <a:t>이곳에 자기소개서 작성</a:t>
            </a:r>
            <a:endParaRPr lang="en-US" altLang="ko-KR" sz="1400" b="1" dirty="0"/>
          </a:p>
          <a:p>
            <a:pPr defTabSz="180000"/>
            <a:r>
              <a:rPr lang="en-US" altLang="ko-KR" sz="1400" b="1" dirty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0980A5-9C7D-5C47-9DF8-3100BFFB3C28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964" y="191499"/>
            <a:ext cx="8637199" cy="861237"/>
          </a:xfrm>
        </p:spPr>
        <p:txBody>
          <a:bodyPr>
            <a:normAutofit/>
          </a:bodyPr>
          <a:lstStyle/>
          <a:p>
            <a:pPr algn="l"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786" y="1052736"/>
            <a:ext cx="7886700" cy="1312987"/>
          </a:xfrm>
        </p:spPr>
        <p:txBody>
          <a:bodyPr>
            <a:normAutofit/>
          </a:bodyPr>
          <a:lstStyle/>
          <a:p>
            <a:r>
              <a:rPr lang="ko-KR" altLang="en-US" dirty="0"/>
              <a:t>목록 리스트를 작성하는 태그</a:t>
            </a:r>
            <a:endParaRPr lang="en-US" altLang="ko-KR" dirty="0"/>
          </a:p>
          <a:p>
            <a:pPr lvl="1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r>
              <a:rPr lang="en-US" altLang="ko-KR" dirty="0"/>
              <a:t>&lt;input type=“text”&gt;</a:t>
            </a:r>
            <a:r>
              <a:rPr lang="ko-KR" altLang="en-US" dirty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51543" y="2365723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/>
              <a:t>나라 </a:t>
            </a:r>
            <a:r>
              <a:rPr lang="en-US" altLang="ko-KR" sz="1400" dirty="0"/>
              <a:t>: &lt;input type="text" </a:t>
            </a:r>
            <a:r>
              <a:rPr lang="en-US" altLang="ko-KR" sz="1400" b="1" dirty="0"/>
              <a:t>list="countries"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99" y="2463042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3313579" y="2630990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3909259" y="278122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646835" y="280395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054108" y="3049946"/>
            <a:ext cx="1592727" cy="2566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603221" y="2495131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31188" y="1904987"/>
            <a:ext cx="1612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드롭다운</a:t>
            </a:r>
            <a:r>
              <a:rPr lang="ko-KR" altLang="en-US" sz="1000" dirty="0"/>
              <a:t> 리스트</a:t>
            </a:r>
            <a:r>
              <a:rPr lang="en-US" altLang="ko-KR" sz="1000" dirty="0"/>
              <a:t>: </a:t>
            </a:r>
            <a:r>
              <a:rPr lang="ko-KR" altLang="en-US" sz="1000" dirty="0"/>
              <a:t>클릭하면 </a:t>
            </a:r>
            <a:r>
              <a:rPr lang="ko-KR" altLang="en-US" sz="1000" dirty="0" err="1"/>
              <a:t>리스트창이</a:t>
            </a:r>
            <a:r>
              <a:rPr lang="ko-KR" altLang="en-US" sz="1000" dirty="0"/>
              <a:t> 뜬다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0320-1F7B-6A4A-8FE4-8C764366AD74}"/>
              </a:ext>
            </a:extLst>
          </p:cNvPr>
          <p:cNvSpPr txBox="1"/>
          <p:nvPr/>
        </p:nvSpPr>
        <p:spPr>
          <a:xfrm>
            <a:off x="826803" y="3980162"/>
            <a:ext cx="78867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주의</a:t>
            </a:r>
            <a:r>
              <a:rPr lang="en-US" altLang="ko-KR" dirty="0"/>
              <a:t>: input </a:t>
            </a:r>
            <a:r>
              <a:rPr lang="ko-KR" altLang="en-US" dirty="0"/>
              <a:t>태그가 리스트를 사용할 때는 </a:t>
            </a:r>
            <a:r>
              <a:rPr lang="en-US" altLang="ko-KR" dirty="0"/>
              <a:t>list </a:t>
            </a:r>
            <a:r>
              <a:rPr lang="ko-KR" altLang="en-US" dirty="0"/>
              <a:t>값과 그에 상응하는 </a:t>
            </a:r>
            <a:r>
              <a:rPr lang="en-US" altLang="ko-KR" dirty="0" err="1"/>
              <a:t>datalist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id  </a:t>
            </a:r>
            <a:r>
              <a:rPr lang="ko-KR" altLang="en-US" dirty="0"/>
              <a:t>속성값이 같아야 한다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C788F8-C394-5445-8AAF-549901990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05598"/>
              </p:ext>
            </p:extLst>
          </p:nvPr>
        </p:nvGraphicFramePr>
        <p:xfrm>
          <a:off x="826803" y="4858132"/>
          <a:ext cx="7886700" cy="1091025"/>
        </p:xfrm>
        <a:graphic>
          <a:graphicData uri="http://schemas.openxmlformats.org/drawingml/2006/table">
            <a:tbl>
              <a:tblPr/>
              <a:tblGrid>
                <a:gridCol w="1579663">
                  <a:extLst>
                    <a:ext uri="{9D8B030D-6E8A-4147-A177-3AD203B41FA5}">
                      <a16:colId xmlns:a16="http://schemas.microsoft.com/office/drawing/2014/main" val="138099194"/>
                    </a:ext>
                  </a:extLst>
                </a:gridCol>
                <a:gridCol w="1579663">
                  <a:extLst>
                    <a:ext uri="{9D8B030D-6E8A-4147-A177-3AD203B41FA5}">
                      <a16:colId xmlns:a16="http://schemas.microsoft.com/office/drawing/2014/main" val="821279783"/>
                    </a:ext>
                  </a:extLst>
                </a:gridCol>
                <a:gridCol w="4727374">
                  <a:extLst>
                    <a:ext uri="{9D8B030D-6E8A-4147-A177-3AD203B41FA5}">
                      <a16:colId xmlns:a16="http://schemas.microsoft.com/office/drawing/2014/main" val="42021828"/>
                    </a:ext>
                  </a:extLst>
                </a:gridCol>
              </a:tblGrid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Attribute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Value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Description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552248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  <a:hlinkClick r:id="rId3"/>
                        </a:rPr>
                        <a:t>disabled</a:t>
                      </a:r>
                      <a:endParaRPr lang="en-US" sz="800">
                        <a:effectLst/>
                      </a:endParaRP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Specifies that an option should be 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85948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  <a:hlinkClick r:id="rId4"/>
                        </a:rPr>
                        <a:t>label</a:t>
                      </a:r>
                      <a:endParaRPr lang="en-US" sz="800">
                        <a:effectLst/>
                      </a:endParaRP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i="1">
                          <a:effectLst/>
                        </a:rPr>
                        <a:t>text</a:t>
                      </a:r>
                      <a:endParaRPr lang="en-US" sz="8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Specifies a shorter label for an option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102304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  <a:hlinkClick r:id="rId5"/>
                        </a:rPr>
                        <a:t>selected</a:t>
                      </a:r>
                      <a:endParaRPr lang="en-US" sz="800">
                        <a:effectLst/>
                      </a:endParaRP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selected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Specifies that an option should be pre-selected when the page loads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24944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  <a:hlinkClick r:id="rId6"/>
                        </a:rPr>
                        <a:t>value</a:t>
                      </a:r>
                      <a:endParaRPr lang="en-US" sz="800">
                        <a:effectLst/>
                      </a:endParaRP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i="1">
                          <a:effectLst/>
                        </a:rPr>
                        <a:t>text</a:t>
                      </a:r>
                      <a:endParaRPr lang="en-US" sz="8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</a:rPr>
                        <a:t>Specifies the value to be sent to a server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30351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6BAC7440-A0EF-6741-A016-6752AEFF7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03" y="48583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18C0B-B489-BD48-B65A-244645109FFC}"/>
              </a:ext>
            </a:extLst>
          </p:cNvPr>
          <p:cNvSpPr txBox="1"/>
          <p:nvPr/>
        </p:nvSpPr>
        <p:spPr>
          <a:xfrm>
            <a:off x="826802" y="6056266"/>
            <a:ext cx="777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</a:t>
            </a:r>
            <a:r>
              <a:rPr lang="ko-KR" altLang="en-US" dirty="0"/>
              <a:t>태그 속성들</a:t>
            </a:r>
            <a:r>
              <a:rPr lang="en-US" altLang="ko-KR" dirty="0"/>
              <a:t>(</a:t>
            </a:r>
            <a:r>
              <a:rPr lang="en-US" dirty="0">
                <a:hlinkClick r:id="rId7"/>
              </a:rPr>
              <a:t>https://www.w3schools.com/tags/tag_option.asp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964" y="191499"/>
            <a:ext cx="8637199" cy="861237"/>
          </a:xfrm>
        </p:spPr>
        <p:txBody>
          <a:bodyPr>
            <a:normAutofit/>
          </a:bodyPr>
          <a:lstStyle/>
          <a:p>
            <a:pPr algn="l" fontAlgn="base"/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&gt;&lt;option&gt; </a:t>
            </a:r>
            <a:r>
              <a:rPr lang="ko-KR" altLang="en-US" dirty="0"/>
              <a:t>속성들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C788F8-C394-5445-8AAF-549901990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75766"/>
              </p:ext>
            </p:extLst>
          </p:nvPr>
        </p:nvGraphicFramePr>
        <p:xfrm>
          <a:off x="555169" y="935834"/>
          <a:ext cx="7886700" cy="1531060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13809919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821279783"/>
                    </a:ext>
                  </a:extLst>
                </a:gridCol>
                <a:gridCol w="5942484">
                  <a:extLst>
                    <a:ext uri="{9D8B030D-6E8A-4147-A177-3AD203B41FA5}">
                      <a16:colId xmlns:a16="http://schemas.microsoft.com/office/drawing/2014/main" val="42021828"/>
                    </a:ext>
                  </a:extLst>
                </a:gridCol>
              </a:tblGrid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Attribute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Value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Description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552248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disabled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Specifies that an option should be disabled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85948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</a:rPr>
                        <a:t>text</a:t>
                      </a:r>
                      <a:endParaRPr lang="en-US" sz="14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Specifies a shorter label for an option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102304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selected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selected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Specifies that an option should be pre-selected when the page loads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24944"/>
                  </a:ext>
                </a:extLst>
              </a:tr>
              <a:tr h="2182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marL="92853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</a:rPr>
                        <a:t>text</a:t>
                      </a:r>
                      <a:endParaRPr lang="en-US" sz="1400">
                        <a:effectLst/>
                      </a:endParaRP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value to be sent to a server</a:t>
                      </a:r>
                    </a:p>
                  </a:txBody>
                  <a:tcPr marL="46426" marR="46426" marT="46426" marB="464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30351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6BAC7440-A0EF-6741-A016-6752AEFF7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03" y="48583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18C0B-B489-BD48-B65A-244645109FFC}"/>
              </a:ext>
            </a:extLst>
          </p:cNvPr>
          <p:cNvSpPr txBox="1"/>
          <p:nvPr/>
        </p:nvSpPr>
        <p:spPr>
          <a:xfrm>
            <a:off x="550300" y="2841897"/>
            <a:ext cx="777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</a:t>
            </a:r>
            <a:r>
              <a:rPr lang="ko-KR" altLang="en-US" dirty="0"/>
              <a:t>태그 속성들</a:t>
            </a:r>
            <a:r>
              <a:rPr lang="en-US" altLang="ko-KR" dirty="0"/>
              <a:t>(</a:t>
            </a:r>
            <a:r>
              <a:rPr lang="en-US" dirty="0">
                <a:hlinkClick r:id="rId2"/>
              </a:rPr>
              <a:t>https://www.w3schools.com/tags/tag_option.asp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95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38312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364031"/>
            <a:ext cx="8496944" cy="838694"/>
          </a:xfrm>
        </p:spPr>
        <p:txBody>
          <a:bodyPr>
            <a:normAutofit/>
          </a:bodyPr>
          <a:lstStyle/>
          <a:p>
            <a:pPr algn="l"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</a:t>
            </a:r>
            <a:r>
              <a:rPr lang="en-US" altLang="ko-KR" dirty="0"/>
              <a:t> </a:t>
            </a:r>
            <a:r>
              <a:rPr lang="ko-KR" altLang="en-US" dirty="0"/>
              <a:t>텍스트 입력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바다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C90799-38EC-1447-9026-F15A08C2AF11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704" y="69846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4013" y="1147112"/>
            <a:ext cx="7955280" cy="2065864"/>
          </a:xfrm>
        </p:spPr>
        <p:txBody>
          <a:bodyPr/>
          <a:lstStyle/>
          <a:p>
            <a:pPr fontAlgn="base" latinLnBrk="0"/>
            <a:r>
              <a:rPr lang="ko-KR" altLang="en-US" sz="2000" dirty="0"/>
              <a:t>방법 </a:t>
            </a:r>
            <a:r>
              <a:rPr lang="en-US" altLang="ko-KR" sz="2000" dirty="0"/>
              <a:t>1:</a:t>
            </a:r>
            <a:r>
              <a:rPr lang="ko-KR" altLang="en-US" sz="2000" dirty="0"/>
              <a:t> </a:t>
            </a:r>
            <a:r>
              <a:rPr lang="en-US" altLang="ko-KR" sz="2000" dirty="0"/>
              <a:t>&lt;input type=“</a:t>
            </a:r>
            <a:r>
              <a:rPr lang="en-US" altLang="ko-KR" sz="2000" dirty="0" err="1"/>
              <a:t>button|reset|submit|image</a:t>
            </a:r>
            <a:r>
              <a:rPr lang="en-US" altLang="ko-KR" sz="2000" dirty="0"/>
              <a:t>” value=“</a:t>
            </a:r>
            <a:r>
              <a:rPr lang="ko-KR" altLang="en-US" sz="2000" dirty="0"/>
              <a:t>버튼의 문자열”</a:t>
            </a:r>
            <a:r>
              <a:rPr lang="en-US" altLang="ko-KR" sz="2000" dirty="0"/>
              <a:t>&gt;</a:t>
            </a:r>
          </a:p>
          <a:p>
            <a:pPr lvl="1" fontAlgn="base"/>
            <a:r>
              <a:rPr lang="en-US" altLang="ko-KR" sz="1800" dirty="0"/>
              <a:t>Type</a:t>
            </a:r>
          </a:p>
          <a:p>
            <a:pPr lvl="2" fontAlgn="base"/>
            <a:r>
              <a:rPr lang="en-US" altLang="ko-KR" sz="1600" dirty="0"/>
              <a:t>Button: </a:t>
            </a:r>
            <a:r>
              <a:rPr lang="ko-KR" altLang="en-US" sz="1600" dirty="0" err="1"/>
              <a:t>기능없음</a:t>
            </a:r>
            <a:r>
              <a:rPr lang="en-US" altLang="ko-KR" sz="1600" dirty="0"/>
              <a:t>,</a:t>
            </a:r>
            <a:r>
              <a:rPr lang="ko-KR" altLang="en-US" sz="1600" dirty="0"/>
              <a:t>자바스크립트에서 사용</a:t>
            </a:r>
            <a:endParaRPr lang="en-US" altLang="ko-KR" sz="1600" dirty="0"/>
          </a:p>
          <a:p>
            <a:pPr lvl="2" fontAlgn="base"/>
            <a:r>
              <a:rPr lang="en-US" altLang="ko-KR" sz="1600" dirty="0"/>
              <a:t>Submit: </a:t>
            </a:r>
            <a:r>
              <a:rPr lang="ko-KR" altLang="en-US" sz="1600" dirty="0"/>
              <a:t>클릭 시 서버로 폼 데이터 전송</a:t>
            </a:r>
            <a:endParaRPr lang="en-US" altLang="ko-KR" sz="1600" dirty="0"/>
          </a:p>
          <a:p>
            <a:pPr lvl="2" fontAlgn="base"/>
            <a:r>
              <a:rPr lang="en-US" altLang="ko-KR" sz="1600" dirty="0"/>
              <a:t>Reset: </a:t>
            </a:r>
            <a:r>
              <a:rPr lang="ko-KR" altLang="en-US" sz="1600" dirty="0"/>
              <a:t>입력내용 초기화</a:t>
            </a:r>
            <a:endParaRPr lang="en-US" altLang="ko-KR" sz="1600" dirty="0"/>
          </a:p>
          <a:p>
            <a:pPr lvl="2" fontAlgn="base"/>
            <a:r>
              <a:rPr lang="en-US" altLang="ko-KR" sz="1600" dirty="0"/>
              <a:t>Image: </a:t>
            </a:r>
            <a:r>
              <a:rPr lang="ko-KR" altLang="en-US" sz="1600" dirty="0"/>
              <a:t>이미지 버튼 만들기  </a:t>
            </a:r>
            <a:r>
              <a:rPr lang="en-US" altLang="ko-KR" sz="1600" dirty="0"/>
              <a:t>  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01008"/>
            <a:ext cx="5409770" cy="2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704" y="69846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4013" y="1147112"/>
            <a:ext cx="7955280" cy="697712"/>
          </a:xfrm>
        </p:spPr>
        <p:txBody>
          <a:bodyPr/>
          <a:lstStyle/>
          <a:p>
            <a:pPr fontAlgn="base" latinLnBrk="0"/>
            <a:r>
              <a:rPr lang="ko-KR" altLang="en-US" sz="2000" dirty="0"/>
              <a:t>방법 </a:t>
            </a:r>
            <a:r>
              <a:rPr lang="en-US" altLang="ko-KR" sz="2000" dirty="0"/>
              <a:t>2:</a:t>
            </a:r>
            <a:r>
              <a:rPr lang="ko-KR" altLang="en-US" sz="2000" dirty="0"/>
              <a:t> </a:t>
            </a:r>
            <a:r>
              <a:rPr lang="en-US" altLang="ko-KR" sz="2000" dirty="0"/>
              <a:t>&lt;button type=“</a:t>
            </a:r>
            <a:r>
              <a:rPr lang="en-US" altLang="ko-KR" sz="2000" dirty="0" err="1"/>
              <a:t>button|reset|submit</a:t>
            </a:r>
            <a:r>
              <a:rPr lang="en-US" altLang="ko-KR" sz="2000" dirty="0"/>
              <a:t>”&gt;</a:t>
            </a:r>
            <a:r>
              <a:rPr lang="ko-KR" altLang="en-US" sz="2000" dirty="0"/>
              <a:t>버튼의 문자열</a:t>
            </a:r>
            <a:r>
              <a:rPr lang="en-US" altLang="ko-KR" sz="2000" dirty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5409770" cy="2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0467"/>
            <a:ext cx="8298120" cy="943660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01295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버튼이 있는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			&lt;input type="button" value="Q1"&gt;</a:t>
            </a:r>
          </a:p>
          <a:p>
            <a:pPr defTabSz="180000"/>
            <a:r>
              <a:rPr lang="en-US" altLang="ko-KR" sz="1400" dirty="0"/>
              <a:t>  			&lt;button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/>
              <a:t>						 &lt;button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  &lt;input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/>
              <a:t>					    &lt;button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이미지버튼 </a:t>
            </a:r>
            <a:r>
              <a:rPr lang="en-US" altLang="ko-KR" sz="1400" dirty="0"/>
              <a:t>:  &lt;input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</a:p>
          <a:p>
            <a:pPr defTabSz="180000"/>
            <a:r>
              <a:rPr lang="en-US" altLang="ko-KR" sz="1400" dirty="0"/>
              <a:t>								alt="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		&lt;button type="button"&gt;</a:t>
            </a:r>
          </a:p>
          <a:p>
            <a:pPr defTabSz="180000"/>
            <a:r>
              <a:rPr lang="en-US" altLang="ko-KR" sz="1400" dirty="0"/>
              <a:t>	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		&lt;/button&gt;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31" y="836712"/>
            <a:ext cx="2601838" cy="3197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DD15B-0E5C-BB46-B0C4-D1695E5E6C9D}"/>
              </a:ext>
            </a:extLst>
          </p:cNvPr>
          <p:cNvSpPr txBox="1"/>
          <p:nvPr/>
        </p:nvSpPr>
        <p:spPr>
          <a:xfrm>
            <a:off x="323528" y="6165304"/>
            <a:ext cx="775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주의</a:t>
            </a:r>
            <a:r>
              <a:rPr lang="en-US" altLang="ko-KR" dirty="0"/>
              <a:t>: input </a:t>
            </a:r>
            <a:r>
              <a:rPr lang="ko-KR" altLang="en-US" dirty="0"/>
              <a:t>태그는 </a:t>
            </a:r>
            <a:r>
              <a:rPr lang="en-US" altLang="ko-KR" dirty="0"/>
              <a:t>name </a:t>
            </a:r>
            <a:r>
              <a:rPr lang="ko-KR" altLang="en-US" dirty="0"/>
              <a:t>속성을 서버로 가지고 가는 </a:t>
            </a:r>
            <a:r>
              <a:rPr lang="en-US" altLang="ko-KR" dirty="0"/>
              <a:t>”name=&lt;value&gt;” </a:t>
            </a:r>
            <a:r>
              <a:rPr lang="ko-KR" altLang="en-US" dirty="0"/>
              <a:t>에 사용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FFA550-B960-6A45-B3C5-536DA403682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702" y="177315"/>
            <a:ext cx="8674596" cy="1293028"/>
          </a:xfrm>
        </p:spPr>
        <p:txBody>
          <a:bodyPr/>
          <a:lstStyle/>
          <a:p>
            <a:pPr algn="l"/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/>
              <a:t>체크박스와 </a:t>
            </a:r>
            <a:r>
              <a:rPr lang="ko-KR" altLang="en-US" dirty="0" err="1"/>
              <a:t>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39552" y="1466894"/>
            <a:ext cx="7886700" cy="1747391"/>
          </a:xfrm>
        </p:spPr>
        <p:txBody>
          <a:bodyPr/>
          <a:lstStyle/>
          <a:p>
            <a:r>
              <a:rPr lang="en-US" altLang="ko-KR" dirty="0"/>
              <a:t>&lt;input type="checkbox"&gt;</a:t>
            </a:r>
          </a:p>
          <a:p>
            <a:pPr lvl="1"/>
            <a:r>
              <a:rPr lang="ko-KR" altLang="en-US" dirty="0"/>
              <a:t>체크박스 만들기</a:t>
            </a:r>
            <a:endParaRPr lang="en-US" altLang="ko-KR" dirty="0"/>
          </a:p>
          <a:p>
            <a:r>
              <a:rPr lang="en-US" altLang="ko-KR" dirty="0"/>
              <a:t>&lt;input type=“radio”&gt;</a:t>
            </a:r>
          </a:p>
          <a:p>
            <a:pPr lvl="1"/>
            <a:r>
              <a:rPr lang="ko-KR" altLang="en-US" dirty="0"/>
              <a:t>라디오버튼 만들기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 값이 같은 라디오버튼들이 하나의 그룹 형성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61048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짜장면</a:t>
            </a:r>
            <a:r>
              <a:rPr lang="ko-KR" altLang="en-US" sz="1400" dirty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value="1"&gt;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value="2" </a:t>
            </a:r>
            <a:r>
              <a:rPr lang="en-US" altLang="ko-KR" sz="1400" b="1" dirty="0">
                <a:solidFill>
                  <a:srgbClr val="C00000"/>
                </a:solidFill>
              </a:rPr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2866" y="3987599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</a:rPr>
              <a:t>checked </a:t>
            </a:r>
            <a:r>
              <a:rPr lang="ko-KR" altLang="en-US" sz="1000" dirty="0">
                <a:solidFill>
                  <a:srgbClr val="002060"/>
                </a:solidFill>
              </a:rPr>
              <a:t>속성이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  <a:r>
              <a:rPr lang="ko-KR" altLang="en-US" sz="1000" dirty="0">
                <a:solidFill>
                  <a:srgbClr val="002060"/>
                </a:solidFill>
              </a:rPr>
              <a:t>사용되면</a:t>
            </a:r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ko-KR" altLang="en-US" sz="1000" dirty="0">
                <a:solidFill>
                  <a:srgbClr val="002060"/>
                </a:solidFill>
              </a:rPr>
              <a:t>초기에 체크된 상태로 출력</a:t>
            </a:r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4147" y="1700808"/>
            <a:ext cx="6628133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짜장면</a:t>
            </a:r>
            <a:r>
              <a:rPr lang="ko-KR" altLang="en-US" sz="1400" dirty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name=“</a:t>
            </a:r>
            <a:r>
              <a:rPr lang="en-US" altLang="ko-KR" sz="1400" dirty="0" err="1"/>
              <a:t>myselect</a:t>
            </a:r>
            <a:r>
              <a:rPr lang="en-US" altLang="ko-KR" sz="1400" dirty="0"/>
              <a:t>” value="1"&gt;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name=“</a:t>
            </a:r>
            <a:r>
              <a:rPr lang="en-US" altLang="ko-KR" sz="1400" dirty="0" err="1"/>
              <a:t>myselect</a:t>
            </a:r>
            <a:r>
              <a:rPr lang="en-US" altLang="ko-KR" sz="1400" dirty="0"/>
              <a:t>”  value="2" </a:t>
            </a:r>
            <a:r>
              <a:rPr lang="en-US" altLang="ko-KR" sz="1400" b="1" dirty="0">
                <a:solidFill>
                  <a:srgbClr val="C00000"/>
                </a:solidFill>
              </a:rPr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name=“</a:t>
            </a:r>
            <a:r>
              <a:rPr lang="en-US" altLang="ko-KR" sz="1400" dirty="0" err="1"/>
              <a:t>myselect</a:t>
            </a:r>
            <a:r>
              <a:rPr lang="en-US" altLang="ko-KR" sz="1400" dirty="0"/>
              <a:t>” 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B37A-F12D-6745-80F2-4114DA555C49}"/>
              </a:ext>
            </a:extLst>
          </p:cNvPr>
          <p:cNvSpPr txBox="1"/>
          <p:nvPr/>
        </p:nvSpPr>
        <p:spPr>
          <a:xfrm>
            <a:off x="464147" y="4910615"/>
            <a:ext cx="814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주의</a:t>
            </a:r>
            <a:r>
              <a:rPr lang="en-US" altLang="ko-KR" dirty="0"/>
              <a:t>: checkbox </a:t>
            </a:r>
            <a:r>
              <a:rPr lang="ko-KR" altLang="en-US" dirty="0"/>
              <a:t>타이프를 사용할 경우 각 선택에 사용되는 </a:t>
            </a:r>
            <a:r>
              <a:rPr lang="en-US" altLang="ko-KR" dirty="0"/>
              <a:t>input </a:t>
            </a:r>
            <a:r>
              <a:rPr lang="ko-KR" altLang="en-US" dirty="0"/>
              <a:t>태그는 </a:t>
            </a:r>
            <a:r>
              <a:rPr lang="en-US" altLang="ko-KR" dirty="0"/>
              <a:t>name </a:t>
            </a:r>
            <a:r>
              <a:rPr lang="ko-KR" altLang="en-US" dirty="0"/>
              <a:t>속성 값으로 같은 값을 가져야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6724A9-DF3F-0C4B-8389-413E9AD2D111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7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D42EAA-2CCE-7F44-905F-BB8A8B96C9DB}"/>
              </a:ext>
            </a:extLst>
          </p:cNvPr>
          <p:cNvSpPr/>
          <p:nvPr/>
        </p:nvSpPr>
        <p:spPr>
          <a:xfrm>
            <a:off x="388620" y="1732383"/>
            <a:ext cx="797814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페이지 구성 </a:t>
            </a:r>
            <a:r>
              <a:rPr lang="en-US" altLang="ko-KR" sz="1350" dirty="0"/>
              <a:t>3 </a:t>
            </a:r>
            <a:r>
              <a:rPr lang="ko-KR" altLang="en-US" sz="1350" dirty="0"/>
              <a:t>요소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페이지의 구조와 내용 </a:t>
            </a:r>
            <a:r>
              <a:rPr lang="en-US" altLang="ko-KR" sz="1350" dirty="0"/>
              <a:t>- HTML </a:t>
            </a:r>
            <a:endParaRPr lang="ko-KR" alt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페이지의 모양 </a:t>
            </a:r>
            <a:r>
              <a:rPr lang="en-US" altLang="ko-KR" sz="1350" dirty="0"/>
              <a:t>- CSS(Cascading Style Sheet) </a:t>
            </a:r>
            <a:endParaRPr lang="ko-KR" alt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페이지의 행동 및 응용 프로그램 </a:t>
            </a:r>
            <a:r>
              <a:rPr lang="en-US" altLang="ko-KR" sz="1350" dirty="0"/>
              <a:t>– </a:t>
            </a:r>
            <a:r>
              <a:rPr lang="en-US" altLang="ko-KR" sz="1350" dirty="0" err="1"/>
              <a:t>Javascript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HTML5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1990</a:t>
            </a:r>
            <a:r>
              <a:rPr lang="ko-KR" altLang="en-US" sz="1350" dirty="0"/>
              <a:t>년 물리학자인 </a:t>
            </a:r>
            <a:r>
              <a:rPr lang="en-US" altLang="ko-KR" sz="1350" dirty="0"/>
              <a:t>Tim Berners-Lee</a:t>
            </a:r>
            <a:r>
              <a:rPr lang="ko-KR" altLang="en-US" sz="1350" dirty="0"/>
              <a:t>가 </a:t>
            </a:r>
            <a:r>
              <a:rPr lang="en-US" altLang="ko-KR" sz="1350" dirty="0"/>
              <a:t>HTML </a:t>
            </a:r>
            <a:r>
              <a:rPr lang="ko-KR" altLang="en-US" sz="1350" dirty="0"/>
              <a:t>을 정의</a:t>
            </a:r>
            <a:endParaRPr lang="en-US" altLang="ko-KR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HTML5</a:t>
            </a:r>
            <a:r>
              <a:rPr lang="ko-KR" altLang="en-US" sz="1350" dirty="0"/>
              <a:t> </a:t>
            </a:r>
            <a:endParaRPr lang="en-US" altLang="ko-KR" sz="135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solidFill>
                  <a:srgbClr val="FF0000"/>
                </a:solidFill>
              </a:rPr>
              <a:t>웹 페이지의 구조는 </a:t>
            </a:r>
            <a:r>
              <a:rPr lang="en-US" altLang="ko-KR" sz="1350" dirty="0">
                <a:solidFill>
                  <a:srgbClr val="FF0000"/>
                </a:solidFill>
              </a:rPr>
              <a:t>HTML5 </a:t>
            </a:r>
            <a:r>
              <a:rPr lang="ko-KR" altLang="en-US" sz="1350" dirty="0">
                <a:solidFill>
                  <a:srgbClr val="FF0000"/>
                </a:solidFill>
              </a:rPr>
              <a:t>태그로</a:t>
            </a:r>
            <a:r>
              <a:rPr lang="en-US" altLang="ko-KR" sz="1350" dirty="0">
                <a:solidFill>
                  <a:srgbClr val="FF0000"/>
                </a:solidFill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</a:rPr>
              <a:t>웹 페이지의 모양은 </a:t>
            </a:r>
            <a:r>
              <a:rPr lang="en-US" altLang="ko-KR" sz="1350" dirty="0">
                <a:solidFill>
                  <a:srgbClr val="FF0000"/>
                </a:solidFill>
              </a:rPr>
              <a:t>CSS3</a:t>
            </a:r>
            <a:r>
              <a:rPr lang="ko-KR" altLang="en-US" sz="1350" dirty="0">
                <a:solidFill>
                  <a:srgbClr val="FF0000"/>
                </a:solidFill>
              </a:rPr>
              <a:t>로</a:t>
            </a:r>
            <a:r>
              <a:rPr lang="en-US" altLang="ko-KR" sz="1350" dirty="0">
                <a:solidFill>
                  <a:srgbClr val="FF0000"/>
                </a:solidFill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</a:rPr>
              <a:t>웹 페이지의 행동은 </a:t>
            </a:r>
            <a:r>
              <a:rPr lang="en-US" altLang="ko-KR" sz="1350" dirty="0" err="1">
                <a:solidFill>
                  <a:srgbClr val="FF0000"/>
                </a:solidFill>
              </a:rPr>
              <a:t>javascript</a:t>
            </a:r>
            <a:r>
              <a:rPr lang="ko-KR" altLang="en-US" sz="1350" dirty="0">
                <a:solidFill>
                  <a:srgbClr val="FF0000"/>
                </a:solidFill>
              </a:rPr>
              <a:t>로 분리 개발</a:t>
            </a:r>
            <a:endParaRPr lang="en-US" altLang="ko-KR" sz="1350" dirty="0">
              <a:solidFill>
                <a:srgbClr val="FF0000"/>
              </a:solidFill>
            </a:endParaRP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HTML </a:t>
            </a:r>
            <a:r>
              <a:rPr lang="ko-KR" altLang="en-US" sz="1350" dirty="0"/>
              <a:t>태그에서 문서의 모양과 관계된 태그나 속성 폐기</a:t>
            </a:r>
            <a:endParaRPr lang="en-US" altLang="ko-KR" sz="135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웹 페이지의 플랫폼이나 장치 의존성 제거</a:t>
            </a:r>
            <a:endParaRPr lang="en-US" altLang="ko-KR" sz="135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문서 작성의 개념을 넘어 웹 애플리케이션 작성을 지원하는 자바스크립트 </a:t>
            </a:r>
            <a:r>
              <a:rPr lang="en-US" altLang="ko-KR" sz="1350" dirty="0"/>
              <a:t>API </a:t>
            </a:r>
            <a:r>
              <a:rPr lang="ko-KR" altLang="en-US" sz="1350" dirty="0"/>
              <a:t>표준화</a:t>
            </a:r>
            <a:endParaRPr lang="en-US" altLang="ko-K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dirty="0"/>
              <a:t>HTML5 </a:t>
            </a:r>
            <a:r>
              <a:rPr lang="ko-KR" altLang="en-US" sz="1350" dirty="0"/>
              <a:t>문서 편집은 </a:t>
            </a:r>
            <a:r>
              <a:rPr lang="en-US" altLang="ko-KR" sz="1350" dirty="0"/>
              <a:t>HTML5 </a:t>
            </a:r>
            <a:r>
              <a:rPr lang="ko-KR" altLang="en-US" sz="1350" dirty="0"/>
              <a:t>문서 편집기로 작성하며</a:t>
            </a:r>
            <a:r>
              <a:rPr lang="en-US" altLang="ko-KR" sz="1350" dirty="0"/>
              <a:t>,</a:t>
            </a:r>
            <a:r>
              <a:rPr lang="ko-KR" altLang="en-US" sz="1350" dirty="0"/>
              <a:t> 검증을 위한 여러가지 도구가 존재</a:t>
            </a:r>
            <a:endParaRPr lang="en-US" altLang="ko-KR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C1BCA-D8D8-B248-A152-A74CDC0B1D11}"/>
              </a:ext>
            </a:extLst>
          </p:cNvPr>
          <p:cNvSpPr txBox="1"/>
          <p:nvPr/>
        </p:nvSpPr>
        <p:spPr>
          <a:xfrm>
            <a:off x="270787" y="548529"/>
            <a:ext cx="218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1</a:t>
            </a:r>
            <a:r>
              <a:rPr lang="ko-KR" altLang="en-US" sz="2100"/>
              <a:t>장 </a:t>
            </a:r>
            <a:r>
              <a:rPr lang="ko-KR" altLang="en-US" sz="2100" dirty="0"/>
              <a:t>강의 정리</a:t>
            </a:r>
            <a:endParaRPr lang="en-US" sz="2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A6A5F7-09CB-AD43-8742-6271A7D03C62}"/>
              </a:ext>
            </a:extLst>
          </p:cNvPr>
          <p:cNvSpPr/>
          <p:nvPr/>
        </p:nvSpPr>
        <p:spPr>
          <a:xfrm>
            <a:off x="297968" y="5293811"/>
            <a:ext cx="181304" cy="1801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8658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7342" y="57948"/>
            <a:ext cx="8154104" cy="1293028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 err="1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="media/jajang.png"&gt;&lt;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="media/jjambbong.png"&gt;&lt;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="media/tangsuyuk.png"&gt;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2060"/>
                </a:solidFill>
              </a:rPr>
              <a:t>같은 </a:t>
            </a:r>
            <a:r>
              <a:rPr lang="en-US" altLang="ko-KR" sz="1000" dirty="0">
                <a:solidFill>
                  <a:srgbClr val="002060"/>
                </a:solidFill>
              </a:rPr>
              <a:t>name</a:t>
            </a:r>
            <a:r>
              <a:rPr lang="ko-KR" altLang="en-US" sz="1000" dirty="0">
                <a:solidFill>
                  <a:srgbClr val="002060"/>
                </a:solidFill>
              </a:rPr>
              <a:t>을 가진 </a:t>
            </a:r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ko-KR" altLang="en-US" sz="1000" dirty="0">
                <a:solidFill>
                  <a:srgbClr val="002060"/>
                </a:solidFill>
              </a:rPr>
              <a:t>라디오버튼 중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  <a:r>
              <a:rPr lang="ko-KR" altLang="en-US" sz="1000" dirty="0">
                <a:solidFill>
                  <a:srgbClr val="002060"/>
                </a:solidFill>
              </a:rPr>
              <a:t>하나만</a:t>
            </a:r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ko-KR" altLang="en-US" sz="1000" dirty="0">
                <a:solidFill>
                  <a:srgbClr val="002060"/>
                </a:solidFill>
              </a:rPr>
              <a:t>선택 가능</a:t>
            </a:r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D713A8-ED2E-094D-A304-A886FDA36B90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11952"/>
            <a:ext cx="7674084" cy="984800"/>
          </a:xfrm>
        </p:spPr>
        <p:txBody>
          <a:bodyPr/>
          <a:lstStyle/>
          <a:p>
            <a:pPr algn="l"/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 err="1"/>
              <a:t>콤보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196752"/>
            <a:ext cx="7955280" cy="4069080"/>
          </a:xfrm>
        </p:spPr>
        <p:txBody>
          <a:bodyPr/>
          <a:lstStyle/>
          <a:p>
            <a:pPr lvl="0" fontAlgn="base"/>
            <a:r>
              <a:rPr lang="en-US" altLang="ko-KR" dirty="0"/>
              <a:t>&lt;select&gt;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목록 출력</a:t>
            </a:r>
            <a:r>
              <a:rPr lang="en-US" altLang="ko-KR" dirty="0"/>
              <a:t>, </a:t>
            </a:r>
            <a:r>
              <a:rPr lang="ko-KR" altLang="en-US" dirty="0"/>
              <a:t>목록을 선택하는 입력 방식</a:t>
            </a:r>
            <a:endParaRPr lang="en-US" altLang="ko-KR" dirty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3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31876"/>
            <a:ext cx="8250148" cy="1293028"/>
          </a:xfrm>
        </p:spPr>
        <p:txBody>
          <a:bodyPr/>
          <a:lstStyle/>
          <a:p>
            <a:pPr algn="l"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&lt;option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/>
              <a:t>		&lt;option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	&lt;option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</a:rPr>
              <a:t>selected </a:t>
            </a:r>
            <a:r>
              <a:rPr lang="ko-KR" altLang="en-US" sz="1000" dirty="0">
                <a:solidFill>
                  <a:srgbClr val="002060"/>
                </a:solidFill>
              </a:rPr>
              <a:t>속성이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</a:p>
          <a:p>
            <a:r>
              <a:rPr lang="ko-KR" altLang="en-US" sz="1000" dirty="0">
                <a:solidFill>
                  <a:srgbClr val="002060"/>
                </a:solidFill>
              </a:rPr>
              <a:t>사용되면 선택 상태</a:t>
            </a:r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4360" y="1715925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8B77C5-DF18-234C-BA7D-7DE8F716B9FB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ADAA-391F-8D40-9A6C-AE358BB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  <a:r>
              <a:rPr lang="ko-KR" altLang="en-US" dirty="0"/>
              <a:t>에서 서버로 데이터 전달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FE56F-2A21-454E-B925-67443173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22933-50C4-9C4A-A30B-61E5CF02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6A039-C424-CB40-9BE0-F95DA47148A6}"/>
              </a:ext>
            </a:extLst>
          </p:cNvPr>
          <p:cNvSpPr txBox="1"/>
          <p:nvPr/>
        </p:nvSpPr>
        <p:spPr>
          <a:xfrm>
            <a:off x="1043608" y="227687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name </a:t>
            </a:r>
            <a:r>
              <a:rPr lang="ko-KR" altLang="en-US" dirty="0"/>
              <a:t>속성을 이용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A5F74-BDA5-DF4E-9BA8-CA6A26988212}"/>
              </a:ext>
            </a:extLst>
          </p:cNvPr>
          <p:cNvSpPr txBox="1"/>
          <p:nvPr/>
        </p:nvSpPr>
        <p:spPr>
          <a:xfrm>
            <a:off x="1043608" y="3284984"/>
            <a:ext cx="781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http://www.nextree.co.kr/p8428/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https://www.w3schools.com/html/html_form_input_types.asp</a:t>
            </a:r>
            <a:endParaRPr lang="en-US" dirty="0"/>
          </a:p>
          <a:p>
            <a:r>
              <a:rPr lang="en-US" u="sng" dirty="0">
                <a:hlinkClick r:id="rId4"/>
              </a:rPr>
              <a:t>https://stackoverflow.com/questions/7470268/html-input-name-vs-id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45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67519"/>
            <a:ext cx="8298120" cy="1293028"/>
          </a:xfrm>
        </p:spPr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만들기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48852" y="1394460"/>
            <a:ext cx="7955280" cy="3094752"/>
          </a:xfrm>
        </p:spPr>
        <p:txBody>
          <a:bodyPr/>
          <a:lstStyle/>
          <a:p>
            <a:r>
              <a:rPr lang="ko-KR" altLang="en-US" dirty="0"/>
              <a:t>캡션이란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&lt;label&gt; </a:t>
            </a:r>
            <a:r>
              <a:rPr lang="ko-KR" altLang="en-US" dirty="0"/>
              <a:t>태그로 캡션과 폼 요소를 한 단위로 묶음</a:t>
            </a:r>
            <a:endParaRPr lang="en-US" altLang="ko-KR" dirty="0"/>
          </a:p>
          <a:p>
            <a:pPr lvl="1"/>
            <a:r>
              <a:rPr lang="ko-KR" altLang="en-US" dirty="0"/>
              <a:t>캡션 텍스트를 명료하게 하는 장점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가지 방법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Label </a:t>
            </a:r>
            <a:r>
              <a:rPr lang="ko-KR" altLang="en-US" dirty="0"/>
              <a:t>로 </a:t>
            </a:r>
            <a:r>
              <a:rPr lang="ko-KR" altLang="en-US" dirty="0" err="1"/>
              <a:t>구룹핑</a:t>
            </a:r>
            <a:endParaRPr lang="en-US" altLang="ko-KR" dirty="0"/>
          </a:p>
          <a:p>
            <a:pPr lvl="2"/>
            <a:r>
              <a:rPr lang="en-US" altLang="ko-KR" dirty="0"/>
              <a:t>For </a:t>
            </a:r>
            <a:r>
              <a:rPr lang="ko-KR" altLang="en-US" dirty="0"/>
              <a:t>속성을 이용해 </a:t>
            </a:r>
            <a:r>
              <a:rPr lang="en-US" altLang="ko-KR" dirty="0"/>
              <a:t>id </a:t>
            </a:r>
            <a:r>
              <a:rPr lang="ko-KR" altLang="en-US" dirty="0"/>
              <a:t>값에 대응 시키기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&lt;label&gt;</a:t>
            </a:r>
          </a:p>
          <a:p>
            <a:pPr defTabSz="180000"/>
            <a:r>
              <a:rPr lang="ko-KR" altLang="en-US" sz="1200" dirty="0">
                <a:solidFill>
                  <a:srgbClr val="002060"/>
                </a:solidFill>
              </a:rPr>
              <a:t>사용자 </a:t>
            </a:r>
            <a:r>
              <a:rPr lang="en-US" altLang="ko-KR" sz="1200" dirty="0">
                <a:solidFill>
                  <a:srgbClr val="002060"/>
                </a:solidFill>
              </a:rPr>
              <a:t>ID : &lt;input type="text" 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&lt;/label&gt;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290393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2060"/>
                </a:solidFill>
              </a:rPr>
              <a:t>사용자 </a:t>
            </a:r>
            <a:r>
              <a:rPr lang="en-US" altLang="ko-KR" sz="1200" dirty="0">
                <a:solidFill>
                  <a:srgbClr val="002060"/>
                </a:solidFill>
              </a:rPr>
              <a:t>ID : &lt;input type="text"&gt;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&lt;label for="</a:t>
            </a:r>
            <a:r>
              <a:rPr lang="en-US" altLang="ko-KR" sz="1200" b="1" dirty="0" err="1">
                <a:solidFill>
                  <a:srgbClr val="002060"/>
                </a:solidFill>
              </a:rPr>
              <a:t>loginID</a:t>
            </a:r>
            <a:r>
              <a:rPr lang="en-US" altLang="ko-KR" sz="1200" b="1" dirty="0">
                <a:solidFill>
                  <a:srgbClr val="002060"/>
                </a:solidFill>
              </a:rPr>
              <a:t>"&gt;</a:t>
            </a:r>
            <a:r>
              <a:rPr lang="ko-KR" altLang="en-US" sz="1200" dirty="0">
                <a:solidFill>
                  <a:srgbClr val="002060"/>
                </a:solidFill>
              </a:rPr>
              <a:t> 사용자 </a:t>
            </a:r>
            <a:r>
              <a:rPr lang="en-US" altLang="ko-KR" sz="1200" dirty="0">
                <a:solidFill>
                  <a:srgbClr val="002060"/>
                </a:solidFill>
              </a:rPr>
              <a:t>ID : </a:t>
            </a:r>
            <a:r>
              <a:rPr lang="en-US" altLang="ko-KR" sz="1200" b="1" dirty="0">
                <a:solidFill>
                  <a:srgbClr val="002060"/>
                </a:solidFill>
              </a:rPr>
              <a:t>&lt;/label&gt;</a:t>
            </a:r>
            <a:endParaRPr lang="ko-KR" altLang="en-US" sz="1200" b="1" dirty="0">
              <a:solidFill>
                <a:srgbClr val="00206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&lt;input type="text" </a:t>
            </a:r>
            <a:r>
              <a:rPr lang="en-US" altLang="ko-KR" sz="1200" b="1" dirty="0">
                <a:solidFill>
                  <a:srgbClr val="002060"/>
                </a:solidFill>
              </a:rPr>
              <a:t>id="</a:t>
            </a:r>
            <a:r>
              <a:rPr lang="en-US" altLang="ko-KR" sz="1200" b="1" dirty="0" err="1">
                <a:solidFill>
                  <a:srgbClr val="002060"/>
                </a:solidFill>
              </a:rPr>
              <a:t>loginID</a:t>
            </a:r>
            <a:r>
              <a:rPr lang="en-US" altLang="ko-KR" sz="1200" b="1" dirty="0">
                <a:solidFill>
                  <a:srgbClr val="002060"/>
                </a:solidFill>
              </a:rPr>
              <a:t>"&gt;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1488017" y="5007952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073901" y="4690570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9178" y="175312"/>
            <a:ext cx="8531294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/>
              <a:t>태그로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name="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" method="get"&gt;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	&lt;input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value=""&gt;</a:t>
            </a:r>
          </a:p>
          <a:p>
            <a:pPr defTabSz="180000"/>
            <a:r>
              <a:rPr lang="en-US" altLang="ko-KR" sz="1200" dirty="0"/>
              <a:t>	&lt;input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224502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38C5AF-4F9C-0C42-B26A-7E1FBB9EECD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783" y="4734065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04" y="317733"/>
            <a:ext cx="8739399" cy="66973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/>
              <a:t>선택형</a:t>
            </a:r>
            <a:r>
              <a:rPr lang="ko-KR" altLang="en-US" dirty="0"/>
              <a:t> 요소의 캡션을 </a:t>
            </a:r>
            <a:r>
              <a:rPr lang="en-US" altLang="ko-KR" dirty="0"/>
              <a:t>&lt;label&gt;</a:t>
            </a:r>
            <a:r>
              <a:rPr lang="ko-KR" altLang="en-US" dirty="0"/>
              <a:t>로 감싸기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2648" y="1355482"/>
            <a:ext cx="8153400" cy="1113540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요소에 </a:t>
            </a:r>
            <a:r>
              <a:rPr lang="en-US" altLang="ko-KR" dirty="0"/>
              <a:t>&lt;label&gt;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 lvl="1"/>
            <a:r>
              <a:rPr lang="en-US" altLang="ko-KR" dirty="0"/>
              <a:t>Label </a:t>
            </a:r>
            <a:r>
              <a:rPr lang="ko-KR" altLang="en-US" dirty="0"/>
              <a:t>을 사용하지 않으면</a:t>
            </a:r>
            <a:r>
              <a:rPr lang="en-US" altLang="ko-KR" dirty="0"/>
              <a:t>, </a:t>
            </a:r>
            <a:r>
              <a:rPr lang="ko-KR" altLang="en-US" dirty="0"/>
              <a:t>체크박스</a:t>
            </a:r>
            <a:r>
              <a:rPr lang="en-US" altLang="ko-KR" dirty="0"/>
              <a:t>/</a:t>
            </a:r>
            <a:r>
              <a:rPr lang="ko-KR" altLang="en-US" dirty="0"/>
              <a:t>라디오 </a:t>
            </a:r>
            <a:r>
              <a:rPr lang="ko-KR" altLang="en-US" dirty="0" err="1"/>
              <a:t>버트에서</a:t>
            </a:r>
            <a:r>
              <a:rPr lang="ko-KR" altLang="en-US" dirty="0"/>
              <a:t> 선택 표시하는 곳을 클릭해야 작동</a:t>
            </a:r>
            <a:endParaRPr lang="en-US" altLang="ko-KR" dirty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77072" y="3845693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&lt;label for="china"&gt;</a:t>
            </a:r>
            <a:r>
              <a:rPr lang="ko-KR" altLang="en-US" sz="1200" b="1" dirty="0" err="1">
                <a:solidFill>
                  <a:srgbClr val="002060"/>
                </a:solidFill>
              </a:rPr>
              <a:t>짜장면</a:t>
            </a:r>
            <a:r>
              <a:rPr lang="en-US" altLang="ko-KR" sz="1200" b="1" dirty="0">
                <a:solidFill>
                  <a:srgbClr val="002060"/>
                </a:solidFill>
              </a:rPr>
              <a:t>&lt;/label&gt;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&lt;input type="radio" name="china" </a:t>
            </a:r>
            <a:r>
              <a:rPr lang="en-US" altLang="ko-KR" sz="1200" b="1" dirty="0">
                <a:solidFill>
                  <a:srgbClr val="002060"/>
                </a:solidFill>
              </a:rPr>
              <a:t>id="china"</a:t>
            </a:r>
            <a:r>
              <a:rPr lang="en-US" altLang="ko-KR" sz="1200" dirty="0">
                <a:solidFill>
                  <a:srgbClr val="002060"/>
                </a:solidFill>
              </a:rPr>
              <a:t> value="1"&gt;</a:t>
            </a:r>
          </a:p>
        </p:txBody>
      </p:sp>
      <p:sp>
        <p:nvSpPr>
          <p:cNvPr id="6" name="타원 5"/>
          <p:cNvSpPr/>
          <p:nvPr/>
        </p:nvSpPr>
        <p:spPr>
          <a:xfrm>
            <a:off x="2056318" y="3813315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97352" y="4039230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80" y="3887474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01320" y="4042852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75656" y="2906970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>
                  <a:solidFill>
                    <a:srgbClr val="002060"/>
                  </a:solidFill>
                </a:rPr>
                <a:t>&lt;label&gt;</a:t>
              </a:r>
              <a:r>
                <a:rPr lang="ko-KR" altLang="en-US" sz="1200" dirty="0" err="1">
                  <a:solidFill>
                    <a:srgbClr val="002060"/>
                  </a:solidFill>
                </a:rPr>
                <a:t>짜장면</a:t>
              </a:r>
              <a:r>
                <a:rPr lang="en-US" altLang="ko-KR" sz="1200" dirty="0">
                  <a:solidFill>
                    <a:srgbClr val="002060"/>
                  </a:solidFill>
                </a:rPr>
                <a:t> &lt;input type="radio" name="china" value="1"&gt;</a:t>
              </a:r>
            </a:p>
            <a:p>
              <a:pPr defTabSz="180000"/>
              <a:r>
                <a:rPr lang="en-US" altLang="ko-KR" sz="1200" b="1" dirty="0">
                  <a:solidFill>
                    <a:srgbClr val="002060"/>
                  </a:solidFill>
                </a:rPr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캡션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81850" y="4806687"/>
            <a:ext cx="3667038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&lt;label&gt;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	</a:t>
            </a:r>
            <a:r>
              <a:rPr lang="en-US" altLang="ko-KR" sz="1200" dirty="0">
                <a:solidFill>
                  <a:srgbClr val="002060"/>
                </a:solidFill>
              </a:rPr>
              <a:t>&lt;input type="radio" name="china" value="1"&gt;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	</a:t>
            </a:r>
            <a:r>
              <a:rPr lang="ko-KR" altLang="en-US" sz="1200" dirty="0" err="1">
                <a:solidFill>
                  <a:srgbClr val="002060"/>
                </a:solidFill>
              </a:rPr>
              <a:t>짜장면</a:t>
            </a:r>
            <a:r>
              <a:rPr lang="en-US" altLang="ko-KR" sz="1200" dirty="0">
                <a:solidFill>
                  <a:srgbClr val="002060"/>
                </a:solidFill>
              </a:rPr>
              <a:t>&lt;</a:t>
            </a:r>
            <a:r>
              <a:rPr lang="en-US" altLang="ko-KR" sz="1200" dirty="0" err="1">
                <a:solidFill>
                  <a:srgbClr val="002060"/>
                </a:solidFill>
              </a:rPr>
              <a:t>img</a:t>
            </a:r>
            <a:r>
              <a:rPr lang="en-US" altLang="ko-KR" sz="1200" dirty="0">
                <a:solidFill>
                  <a:srgbClr val="002060"/>
                </a:solidFill>
              </a:rPr>
              <a:t> </a:t>
            </a:r>
            <a:r>
              <a:rPr lang="en-US" altLang="ko-KR" sz="1200" dirty="0" err="1">
                <a:solidFill>
                  <a:srgbClr val="002060"/>
                </a:solidFill>
              </a:rPr>
              <a:t>src</a:t>
            </a:r>
            <a:r>
              <a:rPr lang="en-US" altLang="ko-KR" sz="1200" dirty="0">
                <a:solidFill>
                  <a:srgbClr val="002060"/>
                </a:solidFill>
              </a:rPr>
              <a:t>="jajang.png"&gt;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692504" y="5168210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287887" y="5367410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25216" y="4652897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캡션</a:t>
            </a:r>
          </a:p>
        </p:txBody>
      </p:sp>
      <p:sp>
        <p:nvSpPr>
          <p:cNvPr id="24" name="자유형 23"/>
          <p:cNvSpPr/>
          <p:nvPr/>
        </p:nvSpPr>
        <p:spPr>
          <a:xfrm>
            <a:off x="5667111" y="4707102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dirty="0"/>
              <a:t>		&lt;input type="radio" name="china" value="1"&gt;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 err="1"/>
              <a:t>짜장면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="media/jajang.png"&gt;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value="2" checked&gt;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="media/jjambbong.png"&gt;</a:t>
            </a:r>
          </a:p>
          <a:p>
            <a:pPr defTabSz="180000"/>
            <a:r>
              <a:rPr lang="en-US" altLang="ko-KR" sz="1200" dirty="0"/>
              <a:t>	&lt;/label&gt;&lt;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value="3"&gt;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="media/tangsuyuk.png"&gt;</a:t>
            </a:r>
          </a:p>
          <a:p>
            <a:pPr defTabSz="180000"/>
            <a:r>
              <a:rPr lang="en-US" altLang="ko-KR" sz="1200" dirty="0"/>
              <a:t>	&lt;/label&gt;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100" y="94781"/>
            <a:ext cx="829812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</a:rPr>
              <a:t>&lt;label&gt;</a:t>
            </a:r>
            <a:r>
              <a:rPr lang="ko-KR" altLang="en-US" sz="1000" dirty="0" err="1">
                <a:solidFill>
                  <a:srgbClr val="002060"/>
                </a:solidFill>
              </a:rPr>
              <a:t>로캡션</a:t>
            </a:r>
            <a:r>
              <a:rPr lang="ko-KR" altLang="en-US" sz="1000" dirty="0">
                <a:solidFill>
                  <a:srgbClr val="002060"/>
                </a:solidFill>
              </a:rPr>
              <a:t> 감싸기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2060"/>
                </a:solidFill>
              </a:rPr>
              <a:t>캡션 부분</a:t>
            </a:r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ko-KR" altLang="en-US" sz="1000" dirty="0">
                <a:solidFill>
                  <a:srgbClr val="002060"/>
                </a:solidFill>
              </a:rPr>
              <a:t>클릭 가능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484270-7281-014E-BB9D-3DCDB1CAA1C1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19706"/>
            <a:ext cx="8298120" cy="703887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에서의 색 표현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671256" y="1523296"/>
            <a:ext cx="7886700" cy="2997495"/>
          </a:xfrm>
        </p:spPr>
        <p:txBody>
          <a:bodyPr/>
          <a:lstStyle/>
          <a:p>
            <a:r>
              <a:rPr lang="ko-KR" altLang="en-US" dirty="0"/>
              <a:t>색 코드 </a:t>
            </a:r>
            <a:r>
              <a:rPr lang="en-US" altLang="ko-KR" dirty="0"/>
              <a:t>- #</a:t>
            </a:r>
            <a:r>
              <a:rPr lang="en-US" altLang="ko-KR" dirty="0" err="1"/>
              <a:t>rrggbb</a:t>
            </a:r>
            <a:endParaRPr lang="en-US" altLang="ko-KR" dirty="0"/>
          </a:p>
          <a:p>
            <a:pPr lvl="1"/>
            <a:r>
              <a:rPr lang="en-US" altLang="ko-KR" dirty="0" err="1"/>
              <a:t>rr</a:t>
            </a:r>
            <a:r>
              <a:rPr lang="ko-KR" altLang="en-US" dirty="0"/>
              <a:t>은 빨간색</a:t>
            </a:r>
            <a:r>
              <a:rPr lang="en-US" altLang="ko-KR" dirty="0"/>
              <a:t>, gg</a:t>
            </a:r>
            <a:r>
              <a:rPr lang="ko-KR" altLang="en-US" dirty="0"/>
              <a:t>는 초록색</a:t>
            </a:r>
            <a:r>
              <a:rPr lang="en-US" altLang="ko-KR" dirty="0"/>
              <a:t>, bb</a:t>
            </a:r>
            <a:r>
              <a:rPr lang="ko-KR" altLang="en-US" dirty="0"/>
              <a:t>는 파란색 농도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 이름과 색 코드 샘플</a:t>
            </a:r>
            <a:endParaRPr lang="en-US" altLang="ko-KR" dirty="0"/>
          </a:p>
          <a:p>
            <a:pPr marL="685800" lvl="2" indent="0">
              <a:buNone/>
            </a:pP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783193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002060"/>
                </a:solidFill>
              </a:rPr>
              <a:t>빨간색</a:t>
            </a:r>
            <a:r>
              <a:rPr lang="en-US" altLang="ko-KR" sz="1000" dirty="0">
                <a:solidFill>
                  <a:srgbClr val="002060"/>
                </a:solidFill>
              </a:rPr>
              <a:t>(red) </a:t>
            </a:r>
            <a:r>
              <a:rPr lang="ko-KR" altLang="en-US" sz="1000" dirty="0">
                <a:solidFill>
                  <a:srgbClr val="002060"/>
                </a:solidFill>
              </a:rPr>
              <a:t>성분 </a:t>
            </a:r>
            <a:r>
              <a:rPr lang="en-US" altLang="ko-KR" sz="1000" dirty="0">
                <a:solidFill>
                  <a:srgbClr val="002060"/>
                </a:solidFill>
              </a:rPr>
              <a:t>0x80(128), </a:t>
            </a:r>
            <a:r>
              <a:rPr lang="ko-KR" altLang="en-US" sz="1000" dirty="0">
                <a:solidFill>
                  <a:srgbClr val="002060"/>
                </a:solidFill>
              </a:rPr>
              <a:t>초록색 성분은 없고</a:t>
            </a:r>
            <a:r>
              <a:rPr lang="en-US" altLang="ko-KR" sz="1000" dirty="0">
                <a:solidFill>
                  <a:srgbClr val="002060"/>
                </a:solidFill>
              </a:rPr>
              <a:t>, </a:t>
            </a:r>
            <a:r>
              <a:rPr lang="ko-KR" altLang="en-US" sz="1000" dirty="0">
                <a:solidFill>
                  <a:srgbClr val="002060"/>
                </a:solidFill>
              </a:rPr>
              <a:t>파란색</a:t>
            </a:r>
            <a:r>
              <a:rPr lang="en-US" altLang="ko-KR" sz="1000" dirty="0">
                <a:solidFill>
                  <a:srgbClr val="002060"/>
                </a:solidFill>
              </a:rPr>
              <a:t>(blue) </a:t>
            </a:r>
            <a:r>
              <a:rPr lang="ko-KR" altLang="en-US" sz="1000" dirty="0">
                <a:solidFill>
                  <a:srgbClr val="002060"/>
                </a:solidFill>
              </a:rPr>
              <a:t>성분이 </a:t>
            </a:r>
            <a:r>
              <a:rPr lang="en-US" altLang="ko-KR" sz="1000" dirty="0">
                <a:solidFill>
                  <a:srgbClr val="002060"/>
                </a:solidFill>
              </a:rPr>
              <a:t>0xFF(255)</a:t>
            </a:r>
            <a:r>
              <a:rPr lang="ko-KR" altLang="en-US" sz="1000" dirty="0">
                <a:solidFill>
                  <a:srgbClr val="002060"/>
                </a:solidFill>
              </a:rPr>
              <a:t>가 혼합된 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346992"/>
            <a:ext cx="8226112" cy="788641"/>
          </a:xfrm>
        </p:spPr>
        <p:txBody>
          <a:bodyPr>
            <a:normAutofit/>
          </a:bodyPr>
          <a:lstStyle/>
          <a:p>
            <a:r>
              <a:rPr lang="ko-KR" altLang="en-US" dirty="0"/>
              <a:t>색 입력</a:t>
            </a:r>
            <a:r>
              <a:rPr lang="en-US" altLang="ko-KR" dirty="0"/>
              <a:t> </a:t>
            </a:r>
            <a:r>
              <a:rPr lang="ko-KR" altLang="en-US" dirty="0"/>
              <a:t>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&lt;input type="color"&gt;</a:t>
            </a: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컬러 다이얼로그 출력</a:t>
            </a:r>
            <a:r>
              <a:rPr lang="en-US" altLang="ko-KR" dirty="0"/>
              <a:t>, </a:t>
            </a:r>
            <a:r>
              <a:rPr lang="ko-KR" altLang="en-US" dirty="0"/>
              <a:t>사용자로부터 색 선택</a:t>
            </a:r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399076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08110" y="4033623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</a:t>
            </a:r>
            <a:r>
              <a:rPr lang="en-US" altLang="ko-KR" sz="4000" dirty="0">
                <a:solidFill>
                  <a:schemeClr val="bg1"/>
                </a:solidFill>
              </a:rPr>
              <a:t>HTML5 </a:t>
            </a:r>
            <a:r>
              <a:rPr lang="ko-KR" altLang="en-US" sz="4000" dirty="0">
                <a:solidFill>
                  <a:schemeClr val="bg1"/>
                </a:solidFill>
              </a:rPr>
              <a:t>문서 구조화와 웹 폼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529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911" y="176488"/>
            <a:ext cx="8191822" cy="880177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738" y="141901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색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색 선택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input type="color" value="#00BFFF" 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>
                <a:solidFill>
                  <a:srgbClr val="0070C0"/>
                </a:solidFill>
              </a:rPr>
              <a:t>onchange</a:t>
            </a:r>
            <a:r>
              <a:rPr lang="en-US" altLang="ko-KR" sz="1400" dirty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002060"/>
                </a:solidFill>
              </a:rPr>
              <a:t>선택한 색을 브라우저의 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002060"/>
                </a:solidFill>
              </a:rPr>
              <a:t>바탕 글자에 적용하는 자바스크립트 코드</a:t>
            </a:r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2060"/>
                </a:solidFill>
              </a:rPr>
              <a:t>클릭</a:t>
            </a:r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value="#00BFFF＂</a:t>
            </a:r>
            <a:r>
              <a:rPr lang="ko-KR" altLang="en-US" sz="900" dirty="0"/>
              <a:t>색은 </a:t>
            </a:r>
            <a:endParaRPr lang="en-US" altLang="ko-KR" sz="900" dirty="0"/>
          </a:p>
          <a:p>
            <a:r>
              <a:rPr lang="ko-KR" altLang="en-US" sz="900" dirty="0"/>
              <a:t>컬러 다이얼로그의 초기 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사용자가 </a:t>
            </a:r>
            <a:r>
              <a:rPr lang="en-US" altLang="ko-KR" sz="900" dirty="0"/>
              <a:t>#FF80FF </a:t>
            </a:r>
            <a:r>
              <a:rPr lang="ko-KR" altLang="en-US" sz="900" dirty="0"/>
              <a:t>색 선택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94644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</a:rPr>
              <a:t>#FF80FF</a:t>
            </a:r>
            <a:endParaRPr lang="ko-KR" altLang="en-US" sz="1000" dirty="0">
              <a:solidFill>
                <a:srgbClr val="00206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50ACA4-50E5-BA45-9C23-36BB4EA08513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9712" y="99612"/>
            <a:ext cx="6377940" cy="1293028"/>
          </a:xfrm>
        </p:spPr>
        <p:txBody>
          <a:bodyPr/>
          <a:lstStyle/>
          <a:p>
            <a:r>
              <a:rPr lang="ko-KR" altLang="en-US" dirty="0"/>
              <a:t>시간 정보 입력 폼 요소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391017"/>
            <a:ext cx="7955280" cy="4069080"/>
          </a:xfrm>
        </p:spPr>
        <p:txBody>
          <a:bodyPr/>
          <a:lstStyle/>
          <a:p>
            <a:r>
              <a:rPr lang="en-US" altLang="ko-KR" dirty="0"/>
              <a:t>&lt;input type="</a:t>
            </a:r>
            <a:r>
              <a:rPr lang="en-US" altLang="ko-KR" dirty="0" err="1"/>
              <a:t>month|week|date|time|datetime-local</a:t>
            </a:r>
            <a:r>
              <a:rPr lang="en-US" altLang="ko-KR" dirty="0"/>
              <a:t>"&gt;</a:t>
            </a:r>
          </a:p>
          <a:p>
            <a:pPr lvl="1"/>
            <a:r>
              <a:rPr lang="ko-KR" altLang="en-US" dirty="0"/>
              <a:t>시간 정보만 입력 가능한 폼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5" y="2288894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-51121"/>
            <a:ext cx="6377940" cy="1293028"/>
          </a:xfrm>
        </p:spPr>
        <p:txBody>
          <a:bodyPr/>
          <a:lstStyle/>
          <a:p>
            <a:r>
              <a:rPr lang="ko-KR" altLang="en-US" dirty="0"/>
              <a:t>폼 요소 작성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/>
              <a:t>달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(b) </a:t>
            </a:r>
            <a:r>
              <a:rPr lang="ko-KR" altLang="en-US" sz="1200" dirty="0"/>
              <a:t>주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2016</a:t>
            </a:r>
            <a:r>
              <a:rPr lang="ko-KR" altLang="en-US" sz="900" dirty="0">
                <a:solidFill>
                  <a:srgbClr val="002060"/>
                </a:solidFill>
              </a:rPr>
              <a:t>년도의 </a:t>
            </a:r>
            <a:r>
              <a:rPr lang="en-US" altLang="ko-KR" sz="900" dirty="0">
                <a:solidFill>
                  <a:srgbClr val="002060"/>
                </a:solidFill>
              </a:rPr>
              <a:t>36</a:t>
            </a:r>
            <a:r>
              <a:rPr lang="ko-KR" altLang="en-US" sz="900" dirty="0">
                <a:solidFill>
                  <a:srgbClr val="002060"/>
                </a:solidFill>
              </a:rPr>
              <a:t>번째 주를 보여줌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002060"/>
                </a:solidFill>
              </a:rPr>
              <a:t>드롭다운</a:t>
            </a:r>
            <a:r>
              <a:rPr lang="ko-KR" altLang="en-US" sz="900" dirty="0">
                <a:solidFill>
                  <a:srgbClr val="002060"/>
                </a:solidFill>
              </a:rPr>
              <a:t> 버튼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002060"/>
                </a:solidFill>
              </a:rPr>
              <a:t>드롭다운</a:t>
            </a:r>
            <a:r>
              <a:rPr lang="ko-KR" altLang="en-US" sz="900" dirty="0">
                <a:solidFill>
                  <a:srgbClr val="002060"/>
                </a:solidFill>
              </a:rPr>
              <a:t> 버튼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(c) </a:t>
            </a:r>
            <a:r>
              <a:rPr lang="ko-KR" altLang="en-US" sz="1200" dirty="0"/>
              <a:t>날짜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spin </a:t>
            </a:r>
            <a:r>
              <a:rPr lang="ko-KR" altLang="en-US" sz="900" dirty="0">
                <a:solidFill>
                  <a:srgbClr val="002060"/>
                </a:solidFill>
              </a:rPr>
              <a:t>버튼으로</a:t>
            </a:r>
            <a:r>
              <a:rPr lang="en-US" altLang="ko-KR" sz="900" dirty="0">
                <a:solidFill>
                  <a:srgbClr val="002060"/>
                </a:solidFill>
              </a:rPr>
              <a:t> </a:t>
            </a:r>
            <a:r>
              <a:rPr lang="ko-KR" altLang="en-US" sz="900" dirty="0">
                <a:solidFill>
                  <a:srgbClr val="002060"/>
                </a:solidFill>
              </a:rPr>
              <a:t>변경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(e) </a:t>
            </a:r>
            <a:r>
              <a:rPr lang="ko-KR" altLang="en-US" sz="1200" dirty="0"/>
              <a:t>시간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(d) </a:t>
            </a:r>
            <a:r>
              <a:rPr lang="ko-KR" altLang="en-US" sz="1200" dirty="0"/>
              <a:t>로컬 날짜시간 입력</a:t>
            </a:r>
            <a:endParaRPr lang="en-US" altLang="ko-KR" sz="1200" dirty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 </a:t>
            </a:r>
          </a:p>
          <a:p>
            <a:pPr defTabSz="180000"/>
            <a:r>
              <a:rPr lang="en-US" altLang="ko-KR" sz="1200" dirty="0"/>
              <a:t>			value="2016-09-01T21:30:10.32"&gt;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spin </a:t>
            </a:r>
            <a:r>
              <a:rPr lang="ko-KR" altLang="en-US" sz="900" dirty="0">
                <a:solidFill>
                  <a:srgbClr val="002060"/>
                </a:solidFill>
              </a:rPr>
              <a:t>버튼으로만 변경</a:t>
            </a:r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9</a:t>
            </a:r>
            <a:r>
              <a:rPr lang="ko-KR" altLang="en-US" sz="900" dirty="0">
                <a:solidFill>
                  <a:srgbClr val="002060"/>
                </a:solidFill>
              </a:rPr>
              <a:t>시 </a:t>
            </a:r>
            <a:r>
              <a:rPr lang="en-US" altLang="ko-KR" sz="900" dirty="0">
                <a:solidFill>
                  <a:srgbClr val="002060"/>
                </a:solidFill>
              </a:rPr>
              <a:t>30</a:t>
            </a:r>
            <a:r>
              <a:rPr lang="ko-KR" altLang="en-US" sz="900" dirty="0">
                <a:solidFill>
                  <a:srgbClr val="002060"/>
                </a:solidFill>
              </a:rPr>
              <a:t>분 </a:t>
            </a:r>
            <a:r>
              <a:rPr lang="en-US" altLang="ko-KR" sz="900" dirty="0">
                <a:solidFill>
                  <a:srgbClr val="002060"/>
                </a:solidFill>
              </a:rPr>
              <a:t>10</a:t>
            </a:r>
            <a:r>
              <a:rPr lang="ko-KR" altLang="en-US" sz="900" dirty="0">
                <a:solidFill>
                  <a:srgbClr val="002060"/>
                </a:solidFill>
              </a:rPr>
              <a:t>초 </a:t>
            </a:r>
            <a:r>
              <a:rPr lang="en-US" altLang="ko-KR" sz="900" dirty="0">
                <a:solidFill>
                  <a:srgbClr val="002060"/>
                </a:solidFill>
              </a:rPr>
              <a:t>32</a:t>
            </a:r>
            <a:endParaRPr lang="ko-KR" altLang="en-US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65584" y="99612"/>
            <a:ext cx="7948052" cy="1293028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3-15 </a:t>
            </a:r>
            <a:r>
              <a:rPr lang="ko-KR" altLang="en-US" dirty="0"/>
              <a:t>시간 정보 입력 폼 요소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5584" y="1392640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입력하는 폼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:	</a:t>
            </a:r>
            <a:r>
              <a:rPr lang="en-US" altLang="ko-KR" sz="1200" b="1" dirty="0"/>
              <a:t>&lt;input type="month" value="2016-09"&gt;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	&lt;input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		&lt;input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		&lt;input 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local:		</a:t>
            </a:r>
            <a:r>
              <a:rPr lang="en-US" altLang="ko-KR" sz="1200" b="1" dirty="0"/>
              <a:t>&lt;input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/>
              <a:t>						value="2016-09-01T21:30:10.32"&gt;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13" y="1340768"/>
            <a:ext cx="2791508" cy="45193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512" y="884584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79B75-1781-AB46-A03D-CBBC3E2E3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417764"/>
            <a:ext cx="3062994" cy="20951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0E074BB-89D6-1B44-8DB9-B5F97984E3BB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 입력 응용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생일축하합니다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당신의 생일은 </a:t>
            </a:r>
            <a:r>
              <a:rPr lang="en-US" altLang="ko-KR" sz="1200" dirty="0"/>
              <a:t>2000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 </a:t>
            </a:r>
            <a:r>
              <a:rPr lang="en-US" altLang="ko-KR" sz="1200" dirty="0"/>
              <a:t>20</a:t>
            </a:r>
            <a:r>
              <a:rPr lang="ko-KR" altLang="en-US" sz="1200" dirty="0"/>
              <a:t>일입니다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틀리면 수정하시고</a:t>
            </a:r>
          </a:p>
          <a:p>
            <a:pPr defTabSz="180000"/>
            <a:r>
              <a:rPr lang="ko-KR" altLang="en-US" sz="1200" dirty="0"/>
              <a:t>파티 시간과 장소를 입력하세요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&lt;table&gt;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type="date" value="2000-05-20"&gt;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생일파티시간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type="time"&gt;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생일파티장소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&lt;/table&gt;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spin </a:t>
            </a:r>
            <a:r>
              <a:rPr lang="ko-KR" altLang="en-US" sz="900" dirty="0">
                <a:solidFill>
                  <a:srgbClr val="002060"/>
                </a:solidFill>
              </a:rPr>
              <a:t>버튼으로</a:t>
            </a:r>
            <a:r>
              <a:rPr lang="en-US" altLang="ko-KR" sz="900" dirty="0">
                <a:solidFill>
                  <a:srgbClr val="002060"/>
                </a:solidFill>
              </a:rPr>
              <a:t> </a:t>
            </a:r>
            <a:r>
              <a:rPr lang="ko-KR" altLang="en-US" sz="900" dirty="0">
                <a:solidFill>
                  <a:srgbClr val="002060"/>
                </a:solidFill>
              </a:rPr>
              <a:t>분 입력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D2F91-942B-5440-854A-F6F603CD009F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49963"/>
            <a:ext cx="7910554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스핀버튼과 슬라이드 바로 편리한 숫자 입력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27584" y="1928789"/>
            <a:ext cx="7955280" cy="4069080"/>
          </a:xfrm>
        </p:spPr>
        <p:txBody>
          <a:bodyPr/>
          <a:lstStyle/>
          <a:p>
            <a:pPr lvl="0"/>
            <a:r>
              <a:rPr lang="en-US" altLang="ko-KR" dirty="0"/>
              <a:t>&lt;input type=“number”&gt;</a:t>
            </a:r>
          </a:p>
          <a:p>
            <a:pPr lvl="1"/>
            <a:r>
              <a:rPr lang="ko-KR" altLang="en-US" dirty="0"/>
              <a:t>스핀버튼으로 정교한 값 입력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r>
              <a:rPr lang="en-US" altLang="ko-KR" dirty="0"/>
              <a:t>&lt;input type=“range”&gt;</a:t>
            </a:r>
          </a:p>
          <a:p>
            <a:pPr lvl="1"/>
            <a:r>
              <a:rPr lang="ko-KR" altLang="en-US" dirty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40797" y="287850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&lt;input </a:t>
            </a:r>
            <a:r>
              <a:rPr lang="en-US" altLang="ko-KR" sz="1400" b="1" dirty="0">
                <a:solidFill>
                  <a:srgbClr val="002060"/>
                </a:solidFill>
              </a:rPr>
              <a:t>type="number"</a:t>
            </a:r>
            <a:r>
              <a:rPr lang="en-US" altLang="ko-KR" sz="1400" dirty="0">
                <a:solidFill>
                  <a:srgbClr val="002060"/>
                </a:solidFill>
              </a:rPr>
              <a:t> min="0.0" max="10.0" 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											  					step= "0.5"&gt;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99661" y="4319494"/>
            <a:ext cx="4249897" cy="1662351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&lt;input </a:t>
            </a:r>
            <a:r>
              <a:rPr lang="en-US" altLang="ko-KR" sz="1400" b="1" dirty="0">
                <a:solidFill>
                  <a:srgbClr val="002060"/>
                </a:solidFill>
              </a:rPr>
              <a:t>type="range"</a:t>
            </a:r>
            <a:r>
              <a:rPr lang="en-US" altLang="ko-KR" sz="1400" dirty="0">
                <a:solidFill>
                  <a:srgbClr val="002060"/>
                </a:solidFill>
              </a:rPr>
              <a:t> min="0" max="100" </a:t>
            </a:r>
          </a:p>
          <a:p>
            <a:pPr defTabSz="180000"/>
            <a:r>
              <a:rPr lang="en-US" altLang="ko-KR" sz="1400" b="1" dirty="0">
                <a:solidFill>
                  <a:srgbClr val="002060"/>
                </a:solidFill>
              </a:rPr>
              <a:t>											list="temperatures"</a:t>
            </a:r>
            <a:r>
              <a:rPr lang="en-US" altLang="ko-KR" sz="14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</a:t>
            </a:r>
            <a:r>
              <a:rPr lang="en-US" altLang="ko-KR" sz="1400" dirty="0" err="1">
                <a:solidFill>
                  <a:srgbClr val="002060"/>
                </a:solidFill>
              </a:rPr>
              <a:t>datalist</a:t>
            </a:r>
            <a:r>
              <a:rPr lang="en-US" altLang="ko-KR" sz="1400" dirty="0">
                <a:solidFill>
                  <a:srgbClr val="002060"/>
                </a:solidFill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</a:rPr>
              <a:t>id="temperatures"</a:t>
            </a:r>
            <a:r>
              <a:rPr lang="en-US" altLang="ko-KR" sz="14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	&lt;option value="10" label="Low"&gt;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	&lt;option value="50" label="Medium"&gt;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	&lt;option value="90" label="High"&gt;</a:t>
            </a:r>
          </a:p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&lt;/</a:t>
            </a:r>
            <a:r>
              <a:rPr lang="en-US" altLang="ko-KR" sz="1400" dirty="0" err="1">
                <a:solidFill>
                  <a:srgbClr val="002060"/>
                </a:solidFill>
              </a:rPr>
              <a:t>datalist</a:t>
            </a:r>
            <a:r>
              <a:rPr lang="en-US" altLang="ko-KR" sz="1400" dirty="0">
                <a:solidFill>
                  <a:srgbClr val="002060"/>
                </a:solidFill>
              </a:rPr>
              <a:t>&gt;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spin </a:t>
            </a:r>
            <a:r>
              <a:rPr lang="ko-KR" altLang="en-US" sz="900" dirty="0">
                <a:solidFill>
                  <a:srgbClr val="002060"/>
                </a:solidFill>
              </a:rPr>
              <a:t>버튼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max</a:t>
              </a:r>
            </a:p>
            <a:p>
              <a:r>
                <a:rPr lang="en-US" altLang="ko-KR" sz="1050" dirty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min</a:t>
              </a:r>
            </a:p>
            <a:p>
              <a:r>
                <a:rPr lang="en-US" altLang="ko-KR" sz="1050" dirty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240797" y="2583577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(a) spin </a:t>
            </a:r>
            <a:r>
              <a:rPr lang="ko-KR" altLang="en-US" sz="1050" dirty="0"/>
              <a:t>버튼 클릭 시 </a:t>
            </a:r>
            <a:r>
              <a:rPr lang="en-US" altLang="ko-KR" sz="1050" dirty="0"/>
              <a:t>0.0~10.0 </a:t>
            </a:r>
            <a:r>
              <a:rPr lang="ko-KR" altLang="en-US" sz="1050" dirty="0"/>
              <a:t>사이에서 </a:t>
            </a:r>
            <a:r>
              <a:rPr lang="en-US" altLang="ko-KR" sz="1050" dirty="0"/>
              <a:t>0.5</a:t>
            </a:r>
            <a:r>
              <a:rPr lang="ko-KR" altLang="en-US" sz="1050" dirty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304786" y="6102435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(b) </a:t>
            </a:r>
            <a:r>
              <a:rPr lang="ko-KR" altLang="en-US" sz="1050" dirty="0"/>
              <a:t>슬라이드 바를 움직여 </a:t>
            </a:r>
            <a:r>
              <a:rPr lang="en-US" altLang="ko-KR" sz="1050" dirty="0"/>
              <a:t>0~100</a:t>
            </a:r>
            <a:r>
              <a:rPr lang="ko-KR" altLang="en-US" sz="1050" dirty="0"/>
              <a:t>사이의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558" y="200703"/>
            <a:ext cx="8820921" cy="919709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/>
              <a:t>예제 </a:t>
            </a:r>
            <a:r>
              <a:rPr lang="en-US" altLang="ko-KR" sz="3200" dirty="0"/>
              <a:t>3-17 &lt;input type="</a:t>
            </a:r>
            <a:r>
              <a:rPr lang="en-US" altLang="ko-KR" sz="3200" dirty="0" err="1"/>
              <a:t>number|range</a:t>
            </a:r>
            <a:r>
              <a:rPr lang="en-US" altLang="ko-KR" sz="3200" dirty="0"/>
              <a:t>"&gt;</a:t>
            </a:r>
            <a:r>
              <a:rPr lang="ko-KR" altLang="en-US" sz="3200" dirty="0"/>
              <a:t>로 편리한 숫자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편리한 숫자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</a:p>
          <a:p>
            <a:pPr defTabSz="180000"/>
            <a:r>
              <a:rPr lang="en-US" altLang="ko-KR" sz="1400" dirty="0"/>
              <a:t>							step="0.5"&gt;&lt;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온도 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/>
              <a:t>							</a:t>
            </a:r>
            <a:r>
              <a:rPr lang="en-US" altLang="ko-KR" sz="1400" b="1" dirty="0">
                <a:solidFill>
                  <a:srgbClr val="C00000"/>
                </a:solidFill>
              </a:rPr>
              <a:t>list="temperatures"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&lt;option value="12" label="Low"&gt;</a:t>
            </a:r>
          </a:p>
          <a:p>
            <a:pPr defTabSz="180000"/>
            <a:r>
              <a:rPr lang="en-US" altLang="ko-KR" sz="1400" dirty="0"/>
              <a:t>		&lt;option value="20" label="Medium"&gt;</a:t>
            </a:r>
          </a:p>
          <a:p>
            <a:pPr defTabSz="180000"/>
            <a:r>
              <a:rPr lang="en-US" altLang="ko-KR" sz="1400" dirty="0"/>
              <a:t>		&lt;option value="28" label="High"&gt;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</a:p>
          <a:p>
            <a:r>
              <a:rPr lang="en-US" altLang="ko-KR" sz="1000" dirty="0"/>
              <a:t>label="Low"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value="28" </a:t>
            </a:r>
          </a:p>
          <a:p>
            <a:r>
              <a:rPr lang="en-US" altLang="ko-KR" sz="1000" dirty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2060"/>
                </a:solidFill>
              </a:rPr>
              <a:t>spin </a:t>
            </a:r>
            <a:r>
              <a:rPr lang="ko-KR" altLang="en-US" sz="900" dirty="0">
                <a:solidFill>
                  <a:srgbClr val="002060"/>
                </a:solidFill>
              </a:rPr>
              <a:t>버튼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573A2-98BE-8940-B53F-F0BE2A046209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91529"/>
            <a:ext cx="8298120" cy="945688"/>
          </a:xfrm>
        </p:spPr>
        <p:txBody>
          <a:bodyPr>
            <a:normAutofit/>
          </a:bodyPr>
          <a:lstStyle/>
          <a:p>
            <a:r>
              <a:rPr lang="ko-KR" altLang="en-US" dirty="0"/>
              <a:t>입력할 정보의 힌트 보여주기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94360" y="2024547"/>
            <a:ext cx="7955280" cy="4069080"/>
          </a:xfrm>
        </p:spPr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속성에 사용자가 입력할 데이터 힌트 주기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25313" y="3045895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>
                <a:solidFill>
                  <a:srgbClr val="002060"/>
                </a:solidFill>
              </a:rPr>
              <a:t>이메일</a:t>
            </a:r>
            <a:r>
              <a:rPr lang="ko-KR" altLang="en-US" sz="1400" dirty="0">
                <a:solidFill>
                  <a:srgbClr val="002060"/>
                </a:solidFill>
              </a:rPr>
              <a:t> 주소</a:t>
            </a:r>
            <a:r>
              <a:rPr lang="en-US" altLang="ko-KR" sz="1400" dirty="0">
                <a:solidFill>
                  <a:srgbClr val="002060"/>
                </a:solidFill>
              </a:rPr>
              <a:t>: </a:t>
            </a:r>
          </a:p>
          <a:p>
            <a:pPr defTabSz="180000" fontAlgn="base"/>
            <a:r>
              <a:rPr lang="en-US" altLang="ko-KR" sz="1400" dirty="0">
                <a:solidFill>
                  <a:srgbClr val="002060"/>
                </a:solidFill>
              </a:rPr>
              <a:t>&lt;input type="email"	</a:t>
            </a:r>
            <a:r>
              <a:rPr lang="en-US" altLang="ko-KR" sz="1400" b="1" dirty="0">
                <a:solidFill>
                  <a:srgbClr val="002060"/>
                </a:solidFill>
              </a:rPr>
              <a:t>placeholder="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>
                <a:solidFill>
                  <a:srgbClr val="002060"/>
                </a:solidFill>
              </a:rPr>
              <a:t>"</a:t>
            </a:r>
            <a:r>
              <a:rPr lang="en-US" altLang="ko-KR" sz="1400" dirty="0">
                <a:solidFill>
                  <a:srgbClr val="002060"/>
                </a:solidFill>
              </a:rPr>
              <a:t>&gt;</a:t>
            </a:r>
          </a:p>
        </p:txBody>
      </p:sp>
      <p:sp>
        <p:nvSpPr>
          <p:cNvPr id="3" name="자유형 2"/>
          <p:cNvSpPr/>
          <p:nvPr/>
        </p:nvSpPr>
        <p:spPr>
          <a:xfrm>
            <a:off x="4131153" y="251106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844" y="-53862"/>
            <a:ext cx="8298120" cy="1293028"/>
          </a:xfrm>
        </p:spPr>
        <p:txBody>
          <a:bodyPr/>
          <a:lstStyle/>
          <a:p>
            <a:pPr algn="l"/>
            <a:r>
              <a:rPr lang="ko-KR" altLang="en-US" dirty="0"/>
              <a:t>형식을 가진 텍스트 입력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04151" y="1394460"/>
            <a:ext cx="7955280" cy="406908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&lt;input type=“email”&gt;, email </a:t>
            </a:r>
            <a:r>
              <a:rPr lang="ko-KR" altLang="en-US" sz="2000" dirty="0"/>
              <a:t>주소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url</a:t>
            </a:r>
            <a:r>
              <a:rPr lang="en-US" altLang="ko-KR" sz="2000" dirty="0"/>
              <a:t>”&gt;, URL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tel</a:t>
            </a:r>
            <a:r>
              <a:rPr lang="en-US" altLang="ko-KR" sz="2000" dirty="0"/>
              <a:t>”&gt;, </a:t>
            </a:r>
            <a:r>
              <a:rPr lang="ko-KR" altLang="en-US" sz="2000" dirty="0"/>
              <a:t>전화번호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sz="2000" dirty="0" err="1"/>
              <a:t>검색어</a:t>
            </a:r>
            <a:r>
              <a:rPr lang="ko-KR" altLang="en-US" sz="2000" dirty="0"/>
              <a:t> 입력</a:t>
            </a:r>
            <a:r>
              <a:rPr lang="en-US" altLang="ko-KR" sz="2000" dirty="0"/>
              <a:t>, &lt;input type=“search”&gt;</a:t>
            </a:r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pPr lvl="1"/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>
                <a:solidFill>
                  <a:srgbClr val="002060"/>
                </a:solidFill>
              </a:rPr>
              <a:t>이메일</a:t>
            </a:r>
            <a:r>
              <a:rPr lang="ko-KR" altLang="en-US" sz="1200" dirty="0">
                <a:solidFill>
                  <a:srgbClr val="002060"/>
                </a:solidFill>
              </a:rPr>
              <a:t> 주소 </a:t>
            </a:r>
            <a:r>
              <a:rPr lang="en-US" altLang="ko-KR" sz="1200" dirty="0">
                <a:solidFill>
                  <a:srgbClr val="002060"/>
                </a:solidFill>
              </a:rPr>
              <a:t>: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&lt;input type="email" placeholder=“</a:t>
            </a:r>
            <a:r>
              <a:rPr lang="en-US" altLang="ko-KR" sz="1200" dirty="0" err="1">
                <a:solidFill>
                  <a:srgbClr val="002060"/>
                </a:solidFill>
              </a:rPr>
              <a:t>id@host</a:t>
            </a:r>
            <a:r>
              <a:rPr lang="en-US" altLang="ko-KR" sz="1200" dirty="0">
                <a:solidFill>
                  <a:srgbClr val="002060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&lt;input type="submit" value="</a:t>
            </a:r>
            <a:r>
              <a:rPr lang="ko-KR" altLang="en-US" sz="1200" dirty="0">
                <a:solidFill>
                  <a:srgbClr val="002060"/>
                </a:solidFill>
              </a:rPr>
              <a:t>전송</a:t>
            </a:r>
            <a:r>
              <a:rPr lang="en-US" altLang="ko-KR" sz="1200" dirty="0">
                <a:solidFill>
                  <a:srgbClr val="002060"/>
                </a:solidFill>
              </a:rPr>
              <a:t>"&gt; 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(a) </a:t>
            </a:r>
            <a:r>
              <a:rPr lang="ko-KR" altLang="en-US" sz="1200" dirty="0"/>
              <a:t>초기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주소를 잘못 입력하고 </a:t>
            </a:r>
            <a:endParaRPr lang="en-US" altLang="ko-KR" sz="1200" dirty="0"/>
          </a:p>
          <a:p>
            <a:r>
              <a:rPr lang="en-US" altLang="ko-KR" sz="1200"/>
              <a:t>      ‘</a:t>
            </a:r>
            <a:r>
              <a:rPr lang="ko-KR" altLang="en-US" sz="1200"/>
              <a:t>전송</a:t>
            </a:r>
            <a:r>
              <a:rPr lang="en-US" altLang="ko-KR" sz="1200"/>
              <a:t>’ </a:t>
            </a:r>
            <a:r>
              <a:rPr lang="ko-KR" altLang="en-US" sz="1200" dirty="0"/>
              <a:t>버튼을 클릭하여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 전송한 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2060"/>
                </a:solidFill>
              </a:rPr>
              <a:t>오류메시지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2060"/>
                </a:solidFill>
              </a:rPr>
              <a:t>사용자가 입력한 내용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15002" y="3923390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&lt;input type=“</a:t>
            </a:r>
            <a:r>
              <a:rPr lang="en-US" altLang="ko-KR" sz="1400" dirty="0" err="1">
                <a:solidFill>
                  <a:srgbClr val="002060"/>
                </a:solidFill>
              </a:rPr>
              <a:t>url</a:t>
            </a:r>
            <a:r>
              <a:rPr lang="en-US" altLang="ko-KR" sz="1400" dirty="0">
                <a:solidFill>
                  <a:srgbClr val="002060"/>
                </a:solidFill>
              </a:rPr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44816" y="4573146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&lt;input type=“</a:t>
            </a:r>
            <a:r>
              <a:rPr lang="en-US" altLang="ko-KR" sz="1400" dirty="0" err="1">
                <a:solidFill>
                  <a:srgbClr val="002060"/>
                </a:solidFill>
              </a:rPr>
              <a:t>tel</a:t>
            </a:r>
            <a:r>
              <a:rPr lang="en-US" altLang="ko-KR" sz="1400" dirty="0">
                <a:solidFill>
                  <a:srgbClr val="002060"/>
                </a:solidFill>
              </a:rPr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44816" y="5293183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002060"/>
                </a:solidFill>
              </a:rPr>
              <a:t>&lt;input type=“search” placeholder="</a:t>
            </a:r>
            <a:r>
              <a:rPr lang="ko-KR" altLang="en-US" sz="1400" dirty="0" err="1">
                <a:solidFill>
                  <a:srgbClr val="002060"/>
                </a:solidFill>
              </a:rPr>
              <a:t>검색어</a:t>
            </a:r>
            <a:r>
              <a:rPr lang="en-US" altLang="ko-KR" sz="1400" dirty="0">
                <a:solidFill>
                  <a:srgbClr val="002060"/>
                </a:solidFill>
              </a:rPr>
              <a:t>"&gt;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6" y="1682142"/>
            <a:ext cx="6037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HTML5</a:t>
            </a:r>
            <a:r>
              <a:rPr lang="ko-KR" altLang="en-US" sz="2400" dirty="0">
                <a:solidFill>
                  <a:schemeClr val="bg1"/>
                </a:solidFill>
              </a:rPr>
              <a:t>의 문서 구조화의 목적과 </a:t>
            </a:r>
            <a:r>
              <a:rPr lang="ko-KR" altLang="en-US" sz="2400" dirty="0" err="1">
                <a:solidFill>
                  <a:schemeClr val="bg1"/>
                </a:solidFill>
              </a:rPr>
              <a:t>시맨틱</a:t>
            </a:r>
            <a:r>
              <a:rPr lang="ko-KR" altLang="en-US" sz="2400" dirty="0">
                <a:solidFill>
                  <a:schemeClr val="bg1"/>
                </a:solidFill>
              </a:rPr>
              <a:t> 태그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09245D-3F36-4956-AAA4-9A67EA6E23BF}"/>
              </a:ext>
            </a:extLst>
          </p:cNvPr>
          <p:cNvSpPr/>
          <p:nvPr/>
        </p:nvSpPr>
        <p:spPr>
          <a:xfrm>
            <a:off x="1187625" y="2369298"/>
            <a:ext cx="6413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HTML5 </a:t>
            </a:r>
            <a:r>
              <a:rPr lang="ko-KR" altLang="en-US" sz="2400" dirty="0" err="1">
                <a:solidFill>
                  <a:schemeClr val="bg1"/>
                </a:solidFill>
              </a:rPr>
              <a:t>시맨틱</a:t>
            </a:r>
            <a:r>
              <a:rPr lang="ko-KR" altLang="en-US" sz="2400" dirty="0">
                <a:solidFill>
                  <a:schemeClr val="bg1"/>
                </a:solidFill>
              </a:rPr>
              <a:t> 태그로 구조화된 웹 페이지 작성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8A4126-37AE-4E4B-A795-441849CF176C}"/>
              </a:ext>
            </a:extLst>
          </p:cNvPr>
          <p:cNvSpPr/>
          <p:nvPr/>
        </p:nvSpPr>
        <p:spPr>
          <a:xfrm>
            <a:off x="1187625" y="2993037"/>
            <a:ext cx="1861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웹 폼의 목적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4" y="9249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강의목표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C552A5-DBFA-463A-B06A-DB5238201326}"/>
              </a:ext>
            </a:extLst>
          </p:cNvPr>
          <p:cNvGrpSpPr/>
          <p:nvPr/>
        </p:nvGrpSpPr>
        <p:grpSpPr>
          <a:xfrm>
            <a:off x="740754" y="2371806"/>
            <a:ext cx="342156" cy="430887"/>
            <a:chOff x="206522" y="1339459"/>
            <a:chExt cx="342156" cy="4308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C55563-3E2A-450C-93E1-2C23519D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62BDE57-B5D6-48C3-8895-6AF259BD7C89}"/>
                </a:ext>
              </a:extLst>
            </p:cNvPr>
            <p:cNvSpPr/>
            <p:nvPr/>
          </p:nvSpPr>
          <p:spPr>
            <a:xfrm>
              <a:off x="206522" y="1339459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24D43BF-C76E-4862-AACE-F080F43B78F3}"/>
              </a:ext>
            </a:extLst>
          </p:cNvPr>
          <p:cNvGrpSpPr/>
          <p:nvPr/>
        </p:nvGrpSpPr>
        <p:grpSpPr>
          <a:xfrm>
            <a:off x="755576" y="2993037"/>
            <a:ext cx="342156" cy="430887"/>
            <a:chOff x="206522" y="1341843"/>
            <a:chExt cx="342156" cy="43088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23ED86B-2616-4059-8DE3-192AF629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F6B2CE4-C69B-4929-97DA-2ADF8901E061}"/>
                </a:ext>
              </a:extLst>
            </p:cNvPr>
            <p:cNvSpPr/>
            <p:nvPr/>
          </p:nvSpPr>
          <p:spPr>
            <a:xfrm>
              <a:off x="206522" y="1341843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04CADE-8C59-43AB-8FEB-FEE4187CAC99}"/>
              </a:ext>
            </a:extLst>
          </p:cNvPr>
          <p:cNvSpPr/>
          <p:nvPr/>
        </p:nvSpPr>
        <p:spPr>
          <a:xfrm>
            <a:off x="-995666" y="857251"/>
            <a:ext cx="936935" cy="9369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크로마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898997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0" y="1456650"/>
            <a:ext cx="290313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44">
            <a:extLst>
              <a:ext uri="{FF2B5EF4-FFF2-40B4-BE49-F238E27FC236}">
                <a16:creationId xmlns:a16="http://schemas.microsoft.com/office/drawing/2014/main" id="{507BC534-72B3-B643-BB8D-E97FA3F2EB69}"/>
              </a:ext>
            </a:extLst>
          </p:cNvPr>
          <p:cNvGrpSpPr/>
          <p:nvPr/>
        </p:nvGrpSpPr>
        <p:grpSpPr>
          <a:xfrm>
            <a:off x="800642" y="3614268"/>
            <a:ext cx="342156" cy="430887"/>
            <a:chOff x="206522" y="1341843"/>
            <a:chExt cx="342156" cy="430887"/>
          </a:xfrm>
        </p:grpSpPr>
        <p:pic>
          <p:nvPicPr>
            <p:cNvPr id="30" name="그림 45">
              <a:extLst>
                <a:ext uri="{FF2B5EF4-FFF2-40B4-BE49-F238E27FC236}">
                  <a16:creationId xmlns:a16="http://schemas.microsoft.com/office/drawing/2014/main" id="{994A9037-8655-B348-90AD-987E56C21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35" name="직사각형 46">
              <a:extLst>
                <a:ext uri="{FF2B5EF4-FFF2-40B4-BE49-F238E27FC236}">
                  <a16:creationId xmlns:a16="http://schemas.microsoft.com/office/drawing/2014/main" id="{0529C204-E982-E148-8870-8F548B8A390D}"/>
                </a:ext>
              </a:extLst>
            </p:cNvPr>
            <p:cNvSpPr/>
            <p:nvPr/>
          </p:nvSpPr>
          <p:spPr>
            <a:xfrm>
              <a:off x="206522" y="1341843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6" name="직사각형 21">
            <a:extLst>
              <a:ext uri="{FF2B5EF4-FFF2-40B4-BE49-F238E27FC236}">
                <a16:creationId xmlns:a16="http://schemas.microsoft.com/office/drawing/2014/main" id="{E48B774E-16DE-F64F-8225-B6A027C4F7A5}"/>
              </a:ext>
            </a:extLst>
          </p:cNvPr>
          <p:cNvSpPr/>
          <p:nvPr/>
        </p:nvSpPr>
        <p:spPr>
          <a:xfrm>
            <a:off x="1219480" y="3583490"/>
            <a:ext cx="6353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웹 폼을 활용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사용자 입력 받는 웹 페이지 작성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9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3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29859"/>
            <a:ext cx="8243696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email 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/>
              <a:t>				&lt;input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/>
              <a:t>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BC352D-A65A-E74D-9417-49BC9EA52434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841D0-F192-604A-946D-21D7EF54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3E2F9-70F4-404C-8AF6-AE97882A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ABA22-FA22-7D4A-84E7-B5E57BAB7A0E}"/>
              </a:ext>
            </a:extLst>
          </p:cNvPr>
          <p:cNvSpPr txBox="1"/>
          <p:nvPr/>
        </p:nvSpPr>
        <p:spPr>
          <a:xfrm>
            <a:off x="467544" y="692696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관련 요소 </a:t>
            </a:r>
            <a:r>
              <a:rPr lang="ko-KR" altLang="en-US" dirty="0" err="1"/>
              <a:t>그룹핑</a:t>
            </a:r>
            <a:r>
              <a:rPr lang="en-US" altLang="ko-KR" dirty="0"/>
              <a:t>: </a:t>
            </a:r>
            <a:r>
              <a:rPr lang="en-US" altLang="ko-KR" dirty="0" err="1"/>
              <a:t>fieldset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9FB66-5FC7-FC4A-8A87-E54CB416A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6" y="1412776"/>
            <a:ext cx="8776047" cy="343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D4924-5565-E146-B80A-DAC9ACEF4651}"/>
              </a:ext>
            </a:extLst>
          </p:cNvPr>
          <p:cNvSpPr txBox="1"/>
          <p:nvPr/>
        </p:nvSpPr>
        <p:spPr>
          <a:xfrm>
            <a:off x="323528" y="4955695"/>
            <a:ext cx="799288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 </a:t>
            </a:r>
            <a:r>
              <a:rPr lang="ko-KR" altLang="en-US" dirty="0"/>
              <a:t>태그는 전체 </a:t>
            </a:r>
            <a:r>
              <a:rPr lang="ko-KR" altLang="en-US" dirty="0" err="1"/>
              <a:t>그룹핑을</a:t>
            </a:r>
            <a:r>
              <a:rPr lang="ko-KR" altLang="en-US" dirty="0"/>
              <a:t> </a:t>
            </a:r>
            <a:r>
              <a:rPr lang="ko-KR" altLang="en-US" dirty="0" err="1"/>
              <a:t>박스안에</a:t>
            </a:r>
            <a:r>
              <a:rPr lang="ko-KR" altLang="en-US" dirty="0"/>
              <a:t> 위치시키고</a:t>
            </a:r>
            <a:r>
              <a:rPr lang="en-US" altLang="ko-KR" dirty="0"/>
              <a:t>, </a:t>
            </a:r>
            <a:r>
              <a:rPr lang="ko-KR" altLang="en-US" dirty="0"/>
              <a:t> 선택사항 전체에 대한 캡션을 제공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15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8871"/>
            <a:ext cx="8370128" cy="129302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>
                <a:solidFill>
                  <a:srgbClr val="C00000"/>
                </a:solidFill>
              </a:rPr>
              <a:t>&lt;legend&gt;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 err="1"/>
              <a:t>이메일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그룹</a:t>
            </a:r>
            <a:r>
              <a:rPr lang="en-US" altLang="ko-KR" sz="1000" dirty="0"/>
              <a:t> </a:t>
            </a:r>
            <a:r>
              <a:rPr lang="ko-KR" altLang="en-US" sz="1000" dirty="0"/>
              <a:t>박스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23248-2EA6-E846-87C8-54F3FDB86D9D}"/>
              </a:ext>
            </a:extLst>
          </p:cNvPr>
          <p:cNvSpPr/>
          <p:nvPr/>
        </p:nvSpPr>
        <p:spPr>
          <a:xfrm>
            <a:off x="179512" y="6466586"/>
            <a:ext cx="241738" cy="2402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BB13-8FAF-AA42-88EA-0345FE6E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99612"/>
            <a:ext cx="6377940" cy="881116"/>
          </a:xfrm>
        </p:spPr>
        <p:txBody>
          <a:bodyPr/>
          <a:lstStyle/>
          <a:p>
            <a:r>
              <a:rPr lang="ko-KR" altLang="en-US" dirty="0"/>
              <a:t>강의 요점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8FB5-8477-314C-A018-5A8711DD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746126"/>
            <a:ext cx="7955280" cy="55175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HTML5 </a:t>
            </a:r>
            <a:r>
              <a:rPr lang="ko-KR" altLang="en-US" dirty="0"/>
              <a:t>문서 구조화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구조의 의미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HTML5</a:t>
            </a:r>
            <a:r>
              <a:rPr lang="ko-KR" altLang="en-US" dirty="0"/>
              <a:t>의 비교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검색엔진과 </a:t>
            </a:r>
            <a:r>
              <a:rPr lang="ko-KR" altLang="en-US" dirty="0" err="1"/>
              <a:t>시맨틱</a:t>
            </a:r>
            <a:r>
              <a:rPr lang="ko-KR" altLang="en-US" dirty="0"/>
              <a:t> 웹의 관계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HTML5</a:t>
            </a:r>
            <a:r>
              <a:rPr lang="ko-KR" altLang="en-US" dirty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태그의 의미와 종류</a:t>
            </a:r>
            <a:endParaRPr lang="en-US" altLang="ko-KR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ko-KR" altLang="en-US" dirty="0" err="1"/>
              <a:t>블록태그</a:t>
            </a:r>
            <a:r>
              <a:rPr lang="en-US" altLang="ko-KR" dirty="0"/>
              <a:t>,</a:t>
            </a:r>
            <a:r>
              <a:rPr lang="ko-KR" altLang="en-US" dirty="0"/>
              <a:t> 인라인 태그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 웹 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 폼이란 무엇</a:t>
            </a:r>
            <a:r>
              <a:rPr lang="en-US" altLang="ko-KR" dirty="0"/>
              <a:t>??</a:t>
            </a:r>
            <a:r>
              <a:rPr lang="ko-KR" altLang="en-US" dirty="0"/>
              <a:t> 폼 요소란</a:t>
            </a:r>
            <a:r>
              <a:rPr lang="en-US" altLang="ko-KR" dirty="0"/>
              <a:t>??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폼 태그 사용법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폼 전송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폼 만들기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단순</a:t>
            </a:r>
            <a:r>
              <a:rPr lang="en-US" altLang="ko-KR" dirty="0"/>
              <a:t>/</a:t>
            </a:r>
            <a:r>
              <a:rPr lang="ko-KR" altLang="en-US" dirty="0"/>
              <a:t>복합 텍스트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데이터목록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버튼 만들기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,</a:t>
            </a:r>
            <a:r>
              <a:rPr lang="ko-KR" altLang="en-US" dirty="0"/>
              <a:t> 이미지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선택형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라벨 사용하기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색</a:t>
            </a:r>
            <a:r>
              <a:rPr lang="en-US" altLang="ko-KR" dirty="0"/>
              <a:t>,</a:t>
            </a:r>
            <a:r>
              <a:rPr lang="ko-KR" altLang="en-US" dirty="0"/>
              <a:t> 시간 입력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숫자 입력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스핀버튼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슬라이드바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힌트 보여주기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텍스트 형식 부여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폼요소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en-US" altLang="ko-KR" dirty="0"/>
              <a:t>	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11A38-4851-3E40-AE92-241512AB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59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1475656" y="2492896"/>
            <a:ext cx="3124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심화학습</a:t>
            </a:r>
          </a:p>
        </p:txBody>
      </p:sp>
    </p:spTree>
    <p:extLst>
      <p:ext uri="{BB962C8B-B14F-4D97-AF65-F5344CB8AC3E}">
        <p14:creationId xmlns:p14="http://schemas.microsoft.com/office/powerpoint/2010/main" val="29695885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D0072-AC81-924C-8F75-25913E4DE0B9}"/>
              </a:ext>
            </a:extLst>
          </p:cNvPr>
          <p:cNvSpPr txBox="1"/>
          <p:nvPr/>
        </p:nvSpPr>
        <p:spPr>
          <a:xfrm>
            <a:off x="683568" y="548680"/>
            <a:ext cx="345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&lt;details&gt; 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&lt;summary&gt; </a:t>
            </a:r>
            <a:r>
              <a:rPr lang="ko-KR" altLang="en-US" dirty="0">
                <a:solidFill>
                  <a:schemeClr val="bg1"/>
                </a:solidFill>
              </a:rPr>
              <a:t>사용하기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1A79E-B890-0D48-A498-18ABB1C8D534}"/>
              </a:ext>
            </a:extLst>
          </p:cNvPr>
          <p:cNvSpPr txBox="1"/>
          <p:nvPr/>
        </p:nvSpPr>
        <p:spPr>
          <a:xfrm>
            <a:off x="467544" y="119675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&lt;details&gt; </a:t>
            </a:r>
            <a:r>
              <a:rPr lang="ko-KR" altLang="en-US" dirty="0">
                <a:solidFill>
                  <a:schemeClr val="bg1"/>
                </a:solidFill>
              </a:rPr>
              <a:t>태그는 </a:t>
            </a:r>
            <a:r>
              <a:rPr lang="en-US" altLang="ko-KR" dirty="0">
                <a:solidFill>
                  <a:schemeClr val="bg1"/>
                </a:solidFill>
              </a:rPr>
              <a:t>&lt;summary&gt; </a:t>
            </a:r>
            <a:r>
              <a:rPr lang="ko-KR" altLang="en-US" dirty="0">
                <a:solidFill>
                  <a:schemeClr val="bg1"/>
                </a:solidFill>
              </a:rPr>
              <a:t>태그 안의 내용 앞에 있는 아이콘을 이용하여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포함하는 내용을 펼치거나 첩을 수 있게 해준다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70141-4453-F848-92CF-18E85536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3" y="2121823"/>
            <a:ext cx="8924934" cy="2362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5FFA3-6CFC-FB48-9508-41D9DE9E7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64" y="4941168"/>
            <a:ext cx="4407024" cy="167677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32A282DF-421C-B04B-8939-80E665A9DF64}"/>
              </a:ext>
            </a:extLst>
          </p:cNvPr>
          <p:cNvSpPr/>
          <p:nvPr/>
        </p:nvSpPr>
        <p:spPr>
          <a:xfrm>
            <a:off x="6588224" y="4581128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84783ABD-C418-964E-A7B0-F88722A4D0E3}"/>
              </a:ext>
            </a:extLst>
          </p:cNvPr>
          <p:cNvSpPr/>
          <p:nvPr/>
        </p:nvSpPr>
        <p:spPr>
          <a:xfrm>
            <a:off x="6012160" y="1765480"/>
            <a:ext cx="1728192" cy="278740"/>
          </a:xfrm>
          <a:prstGeom prst="borderCallout1">
            <a:avLst>
              <a:gd name="adj1" fmla="val 18750"/>
              <a:gd name="adj2" fmla="val -8333"/>
              <a:gd name="adj3" fmla="val 144592"/>
              <a:gd name="adj4" fmla="val -25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펼치기</a:t>
            </a:r>
            <a:r>
              <a:rPr lang="en-US" altLang="ko-KR" dirty="0"/>
              <a:t>/</a:t>
            </a:r>
            <a:r>
              <a:rPr lang="ko-KR" altLang="en-US" dirty="0"/>
              <a:t>접기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51AA7-46D6-9F4B-96FF-5AB08C2C9149}"/>
              </a:ext>
            </a:extLst>
          </p:cNvPr>
          <p:cNvSpPr txBox="1"/>
          <p:nvPr/>
        </p:nvSpPr>
        <p:spPr>
          <a:xfrm>
            <a:off x="395536" y="5085184"/>
            <a:ext cx="3739939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Details </a:t>
            </a:r>
            <a:r>
              <a:rPr lang="ko-KR" altLang="en-US" dirty="0"/>
              <a:t>태그에 속성값 </a:t>
            </a:r>
            <a:r>
              <a:rPr lang="en-US" altLang="ko-KR" dirty="0"/>
              <a:t>open/close </a:t>
            </a:r>
            <a:r>
              <a:rPr lang="ko-KR" altLang="en-US" dirty="0" err="1"/>
              <a:t>를</a:t>
            </a:r>
            <a:r>
              <a:rPr lang="ko-KR" altLang="en-US" dirty="0"/>
              <a:t> 사용하여 초기 상태를 결정할 수 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48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39552" y="476672"/>
            <a:ext cx="5376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Form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method - GET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9285B-87CB-6C4C-B0C2-B9128C03F4B9}"/>
              </a:ext>
            </a:extLst>
          </p:cNvPr>
          <p:cNvSpPr txBox="1"/>
          <p:nvPr/>
        </p:nvSpPr>
        <p:spPr>
          <a:xfrm>
            <a:off x="1115616" y="1184558"/>
            <a:ext cx="7075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 </a:t>
            </a:r>
            <a:r>
              <a:rPr lang="ko-KR" altLang="en-US" dirty="0">
                <a:solidFill>
                  <a:schemeClr val="bg1"/>
                </a:solidFill>
              </a:rPr>
              <a:t>속성은 서버로 데이터를 보낼 때 보내는 방식을 지정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GET: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기본값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서버로 보내는 값들이 사용자에게 보인다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Name/value</a:t>
            </a:r>
            <a:r>
              <a:rPr lang="ko-KR" altLang="en-US" dirty="0">
                <a:solidFill>
                  <a:schemeClr val="bg1"/>
                </a:solidFill>
              </a:rPr>
              <a:t> 쌍으로 </a:t>
            </a:r>
            <a:r>
              <a:rPr lang="en-US" altLang="ko-KR" dirty="0">
                <a:solidFill>
                  <a:schemeClr val="bg1"/>
                </a:solidFill>
              </a:rPr>
              <a:t>URL </a:t>
            </a:r>
            <a:r>
              <a:rPr lang="ko-KR" altLang="en-US" dirty="0">
                <a:solidFill>
                  <a:schemeClr val="bg1"/>
                </a:solidFill>
              </a:rPr>
              <a:t>에 붙여진다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중요한 값을 서버로 보낼 때는 </a:t>
            </a:r>
            <a:r>
              <a:rPr lang="en-US" altLang="ko-KR" dirty="0">
                <a:solidFill>
                  <a:schemeClr val="bg1"/>
                </a:solidFill>
              </a:rPr>
              <a:t>GET</a:t>
            </a:r>
            <a:r>
              <a:rPr lang="ko-KR" altLang="en-US" dirty="0">
                <a:solidFill>
                  <a:schemeClr val="bg1"/>
                </a:solidFill>
              </a:rPr>
              <a:t>을 사용하면 안된다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북마크</a:t>
            </a:r>
            <a:r>
              <a:rPr lang="ko-KR" altLang="en-US" dirty="0">
                <a:solidFill>
                  <a:schemeClr val="bg1"/>
                </a:solidFill>
              </a:rPr>
              <a:t> 필요성이 있을 때 사용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중요하지 않은 경우에 유용하며 특히 </a:t>
            </a:r>
            <a:r>
              <a:rPr lang="ko-KR" altLang="en-US" dirty="0" err="1">
                <a:solidFill>
                  <a:schemeClr val="bg1"/>
                </a:solidFill>
              </a:rPr>
              <a:t>질의문의</a:t>
            </a:r>
            <a:r>
              <a:rPr lang="ko-KR" altLang="en-US" dirty="0">
                <a:solidFill>
                  <a:schemeClr val="bg1"/>
                </a:solidFill>
              </a:rPr>
              <a:t> 경우 편리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DA010-392F-AC47-8384-FA84A666929A}"/>
              </a:ext>
            </a:extLst>
          </p:cNvPr>
          <p:cNvSpPr txBox="1"/>
          <p:nvPr/>
        </p:nvSpPr>
        <p:spPr>
          <a:xfrm>
            <a:off x="1869209" y="4016102"/>
            <a:ext cx="540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action_page.php?firstname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Mickey&amp;lastname</a:t>
            </a:r>
            <a:r>
              <a:rPr lang="en-US" dirty="0">
                <a:solidFill>
                  <a:schemeClr val="bg1"/>
                </a:solidFill>
              </a:rPr>
              <a:t>=Mouse</a:t>
            </a:r>
          </a:p>
        </p:txBody>
      </p:sp>
    </p:spTree>
    <p:extLst>
      <p:ext uri="{BB962C8B-B14F-4D97-AF65-F5344CB8AC3E}">
        <p14:creationId xmlns:p14="http://schemas.microsoft.com/office/powerpoint/2010/main" val="19935089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39552" y="476672"/>
            <a:ext cx="5634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Form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method - POST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9285B-87CB-6C4C-B0C2-B9128C03F4B9}"/>
              </a:ext>
            </a:extLst>
          </p:cNvPr>
          <p:cNvSpPr txBox="1"/>
          <p:nvPr/>
        </p:nvSpPr>
        <p:spPr>
          <a:xfrm>
            <a:off x="1115616" y="1184558"/>
            <a:ext cx="76514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 </a:t>
            </a:r>
            <a:r>
              <a:rPr lang="ko-KR" altLang="en-US" dirty="0">
                <a:solidFill>
                  <a:schemeClr val="bg1"/>
                </a:solidFill>
              </a:rPr>
              <a:t>속성은 서버로 데이터를 보낼 때 보내는 방식을 지정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POST: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중요한 값이나 개인정보가 들어 있는 경우 사용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사용자가 볼 수 없다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실제로 </a:t>
            </a:r>
            <a:r>
              <a:rPr lang="en-US" altLang="ko-KR" dirty="0">
                <a:solidFill>
                  <a:schemeClr val="bg1"/>
                </a:solidFill>
              </a:rPr>
              <a:t>URL </a:t>
            </a:r>
            <a:r>
              <a:rPr lang="ko-KR" altLang="en-US" dirty="0">
                <a:solidFill>
                  <a:schemeClr val="bg1"/>
                </a:solidFill>
              </a:rPr>
              <a:t>형태가 아닌 </a:t>
            </a:r>
            <a:r>
              <a:rPr lang="en-US" altLang="ko-KR" dirty="0">
                <a:solidFill>
                  <a:schemeClr val="bg1"/>
                </a:solidFill>
              </a:rPr>
              <a:t>HTTP </a:t>
            </a:r>
            <a:r>
              <a:rPr lang="ko-KR" altLang="en-US" dirty="0" err="1">
                <a:solidFill>
                  <a:schemeClr val="bg1"/>
                </a:solidFill>
              </a:rPr>
              <a:t>메세지</a:t>
            </a:r>
            <a:r>
              <a:rPr lang="ko-KR" altLang="en-US" dirty="0">
                <a:solidFill>
                  <a:schemeClr val="bg1"/>
                </a:solidFill>
              </a:rPr>
              <a:t> 형태로 서버에 보내진다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서버로 보내는 값을 보기 위해서는 특별한 도구가 필요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파이어폭스 네트워크 모니터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크롬 개발도구</a:t>
            </a:r>
            <a:endParaRPr lang="en-US" altLang="ko-KR" dirty="0">
              <a:solidFill>
                <a:schemeClr val="bg1"/>
              </a:solidFill>
            </a:endParaRPr>
          </a:p>
          <a:p>
            <a:pPr marL="1657350" lvl="3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보내는 값의 용량에 제한이 없다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대용량의 데이터도 보낼 수 있다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POST 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사용한 </a:t>
            </a:r>
            <a:r>
              <a:rPr lang="en-US" altLang="ko-KR" dirty="0">
                <a:solidFill>
                  <a:schemeClr val="bg1"/>
                </a:solidFill>
              </a:rPr>
              <a:t>FORM </a:t>
            </a:r>
            <a:r>
              <a:rPr lang="ko-KR" altLang="en-US" dirty="0">
                <a:solidFill>
                  <a:schemeClr val="bg1"/>
                </a:solidFill>
              </a:rPr>
              <a:t>전송은 </a:t>
            </a:r>
            <a:r>
              <a:rPr lang="ko-KR" altLang="en-US" dirty="0" err="1">
                <a:solidFill>
                  <a:schemeClr val="bg1"/>
                </a:solidFill>
              </a:rPr>
              <a:t>북마크</a:t>
            </a:r>
            <a:r>
              <a:rPr lang="ko-KR" altLang="en-US" dirty="0">
                <a:solidFill>
                  <a:schemeClr val="bg1"/>
                </a:solidFill>
              </a:rPr>
              <a:t> 될 수 없다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D9D25-BA9A-6241-AE43-64B89C65579D}"/>
              </a:ext>
            </a:extLst>
          </p:cNvPr>
          <p:cNvSpPr txBox="1"/>
          <p:nvPr/>
        </p:nvSpPr>
        <p:spPr>
          <a:xfrm>
            <a:off x="1619672" y="4077493"/>
            <a:ext cx="619268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 HTTP/1.1 </a:t>
            </a:r>
          </a:p>
          <a:p>
            <a:r>
              <a:rPr lang="en-US" dirty="0">
                <a:solidFill>
                  <a:schemeClr val="bg1"/>
                </a:solidFill>
              </a:rPr>
              <a:t>Host: </a:t>
            </a:r>
            <a:r>
              <a:rPr lang="en-US" dirty="0" err="1">
                <a:solidFill>
                  <a:schemeClr val="bg1"/>
                </a:solidFill>
              </a:rPr>
              <a:t>foo.com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Content-Type: application/x-www-form-</a:t>
            </a:r>
            <a:r>
              <a:rPr lang="en-US" dirty="0" err="1">
                <a:solidFill>
                  <a:schemeClr val="bg1"/>
                </a:solidFill>
              </a:rPr>
              <a:t>urlencoded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Content-Length: 13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say=</a:t>
            </a:r>
            <a:r>
              <a:rPr lang="en-US" dirty="0" err="1">
                <a:solidFill>
                  <a:schemeClr val="bg1"/>
                </a:solidFill>
              </a:rPr>
              <a:t>Hi&amp;to</a:t>
            </a:r>
            <a:r>
              <a:rPr lang="en-US" dirty="0">
                <a:solidFill>
                  <a:schemeClr val="bg1"/>
                </a:solidFill>
              </a:rPr>
              <a:t>=Mom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82BC8-90EB-A647-9D19-2C4920B331D9}"/>
              </a:ext>
            </a:extLst>
          </p:cNvPr>
          <p:cNvSpPr txBox="1"/>
          <p:nvPr/>
        </p:nvSpPr>
        <p:spPr>
          <a:xfrm>
            <a:off x="1619672" y="5862433"/>
            <a:ext cx="640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이런 내용이 날아가더라도 </a:t>
            </a:r>
            <a:r>
              <a:rPr lang="en-US" altLang="ko-KR" dirty="0">
                <a:solidFill>
                  <a:schemeClr val="bg1"/>
                </a:solidFill>
              </a:rPr>
              <a:t>HTTP </a:t>
            </a:r>
            <a:r>
              <a:rPr lang="ko-KR" altLang="en-US" dirty="0" err="1">
                <a:solidFill>
                  <a:schemeClr val="bg1"/>
                </a:solidFill>
              </a:rPr>
              <a:t>메세지라</a:t>
            </a:r>
            <a:r>
              <a:rPr lang="ko-KR" altLang="en-US" dirty="0">
                <a:solidFill>
                  <a:schemeClr val="bg1"/>
                </a:solidFill>
              </a:rPr>
              <a:t> 사용자는 볼 수 없다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376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AE84B-3201-4548-B9F6-3941570DABE0}"/>
              </a:ext>
            </a:extLst>
          </p:cNvPr>
          <p:cNvSpPr txBox="1"/>
          <p:nvPr/>
        </p:nvSpPr>
        <p:spPr>
          <a:xfrm>
            <a:off x="539552" y="476672"/>
            <a:ext cx="3862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Form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target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FD162-EE53-994B-8607-751D4B572ACF}"/>
              </a:ext>
            </a:extLst>
          </p:cNvPr>
          <p:cNvSpPr txBox="1"/>
          <p:nvPr/>
        </p:nvSpPr>
        <p:spPr>
          <a:xfrm>
            <a:off x="611560" y="1412776"/>
            <a:ext cx="7704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Target </a:t>
            </a:r>
            <a:r>
              <a:rPr lang="ko-KR" altLang="en-US" dirty="0">
                <a:solidFill>
                  <a:schemeClr val="bg1"/>
                </a:solidFill>
              </a:rPr>
              <a:t>은 폼 요청을 </a:t>
            </a:r>
            <a:r>
              <a:rPr lang="ko-KR" altLang="en-US" dirty="0" err="1">
                <a:solidFill>
                  <a:schemeClr val="bg1"/>
                </a:solidFill>
              </a:rPr>
              <a:t>전송한후</a:t>
            </a:r>
            <a:r>
              <a:rPr lang="ko-KR" altLang="en-US" dirty="0">
                <a:solidFill>
                  <a:schemeClr val="bg1"/>
                </a:solidFill>
              </a:rPr>
              <a:t> 응답을 어떻게 </a:t>
            </a:r>
            <a:r>
              <a:rPr lang="ko-KR" altLang="en-US" dirty="0" err="1">
                <a:solidFill>
                  <a:schemeClr val="bg1"/>
                </a:solidFill>
              </a:rPr>
              <a:t>받을것인지</a:t>
            </a:r>
            <a:r>
              <a:rPr lang="ko-KR" altLang="en-US" dirty="0">
                <a:solidFill>
                  <a:schemeClr val="bg1"/>
                </a:solidFill>
              </a:rPr>
              <a:t> 지정한다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예를들어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en-US" altLang="ko-KR" dirty="0">
                <a:solidFill>
                  <a:schemeClr val="bg1"/>
                </a:solidFill>
                <a:hlinkClick r:id="rId2" tooltip="HTML Inline Frame 요소 (&lt;iframe&gt;) 는 효과적으로 다른 HTML 페이지를 현재 페이지에 포함시키는 중첩된 브라우저 컨텍스트를 나타냅니다. HTML 4.01에서 document는 head와 body 또는 head와 frame-set을 포함하지만, body와 frame-set 둘 모두를 가지지는 않습니다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</a:t>
            </a:r>
            <a:r>
              <a:rPr lang="en-US" dirty="0">
                <a:solidFill>
                  <a:schemeClr val="bg1"/>
                </a:solidFill>
                <a:hlinkClick r:id="rId2" tooltip="HTML Inline Frame 요소 (&lt;iframe&gt;) 는 효과적으로 다른 HTML 페이지를 현재 페이지에 포함시키는 중첩된 브라우저 컨텍스트를 나타냅니다. HTML 4.01에서 document는 head와 body 또는 head와 frame-set을 포함하지만, body와 frame-set 둘 모두를 가지지는 않습니다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iframe&gt;</a:t>
            </a:r>
            <a:r>
              <a:rPr lang="en-US" dirty="0">
                <a:solidFill>
                  <a:schemeClr val="bg1"/>
                </a:solidFill>
              </a:rPr>
              <a:t>, tab, window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사용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en-US" dirty="0">
                <a:solidFill>
                  <a:schemeClr val="bg1"/>
                </a:solidFill>
              </a:rPr>
              <a:t>이 속성의 속성값으로 다음과 같은 값을 사용 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self: </a:t>
            </a:r>
            <a:r>
              <a:rPr lang="ko-KR" altLang="en-US" dirty="0">
                <a:solidFill>
                  <a:schemeClr val="bg1"/>
                </a:solidFill>
              </a:rPr>
              <a:t>응답을 현재 </a:t>
            </a:r>
            <a:r>
              <a:rPr lang="ko-KR" altLang="en-US" dirty="0" err="1">
                <a:solidFill>
                  <a:schemeClr val="bg1"/>
                </a:solidFill>
              </a:rPr>
              <a:t>브라우징</a:t>
            </a:r>
            <a:r>
              <a:rPr lang="ko-KR" altLang="en-US" dirty="0">
                <a:solidFill>
                  <a:schemeClr val="bg1"/>
                </a:solidFill>
              </a:rPr>
              <a:t> 컨텍스트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  <a:hlinkClick r:id="rId2" tooltip="HTML Inline Frame 요소 (&lt;iframe&gt;) 는 효과적으로 다른 HTML 페이지를 현재 페이지에 포함시키는 중첩된 브라우저 컨텍스트를 나타냅니다. HTML 4.01에서 document는 head와 body 또는 head와 frame-set을 포함하지만, body와 frame-set 둘 모두를 가지지는 않습니다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</a:t>
            </a:r>
            <a:r>
              <a:rPr lang="en-US" dirty="0">
                <a:solidFill>
                  <a:schemeClr val="bg1"/>
                </a:solidFill>
                <a:hlinkClick r:id="rId2" tooltip="HTML Inline Frame 요소 (&lt;iframe&gt;) 는 효과적으로 다른 HTML 페이지를 현재 페이지에 포함시키는 중첩된 브라우저 컨텍스트를 나타냅니다. HTML 4.01에서 document는 head와 body 또는 head와 frame-set을 포함하지만, body와 frame-set 둘 모두를 가지지는 않습니다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iframe&gt;</a:t>
            </a:r>
            <a:r>
              <a:rPr lang="en-US" dirty="0">
                <a:solidFill>
                  <a:schemeClr val="bg1"/>
                </a:solidFill>
              </a:rPr>
              <a:t>, tab, window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에 출력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blank: </a:t>
            </a:r>
            <a:r>
              <a:rPr lang="ko-KR" altLang="en-US" dirty="0">
                <a:solidFill>
                  <a:schemeClr val="bg1"/>
                </a:solidFill>
              </a:rPr>
              <a:t>응답을 새로운 </a:t>
            </a:r>
            <a:r>
              <a:rPr lang="ko-KR" altLang="en-US" dirty="0" err="1">
                <a:solidFill>
                  <a:schemeClr val="bg1"/>
                </a:solidFill>
              </a:rPr>
              <a:t>브라우징</a:t>
            </a:r>
            <a:r>
              <a:rPr lang="ko-KR" altLang="en-US" dirty="0">
                <a:solidFill>
                  <a:schemeClr val="bg1"/>
                </a:solidFill>
              </a:rPr>
              <a:t> 컨텍스트에 출력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parent: </a:t>
            </a:r>
            <a:r>
              <a:rPr lang="ko-KR" altLang="en-US" dirty="0">
                <a:solidFill>
                  <a:schemeClr val="bg1"/>
                </a:solidFill>
              </a:rPr>
              <a:t>응답을 현재의 </a:t>
            </a:r>
            <a:r>
              <a:rPr lang="ko-KR" altLang="en-US" dirty="0" err="1">
                <a:solidFill>
                  <a:schemeClr val="bg1"/>
                </a:solidFill>
              </a:rPr>
              <a:t>브라우징</a:t>
            </a:r>
            <a:r>
              <a:rPr lang="ko-KR" altLang="en-US" dirty="0">
                <a:solidFill>
                  <a:schemeClr val="bg1"/>
                </a:solidFill>
              </a:rPr>
              <a:t> 컨텍스트의 부모 </a:t>
            </a:r>
            <a:r>
              <a:rPr lang="ko-KR" altLang="en-US" dirty="0" err="1">
                <a:solidFill>
                  <a:schemeClr val="bg1"/>
                </a:solidFill>
              </a:rPr>
              <a:t>브라우징</a:t>
            </a:r>
            <a:r>
              <a:rPr lang="ko-KR" altLang="en-US" dirty="0">
                <a:solidFill>
                  <a:schemeClr val="bg1"/>
                </a:solidFill>
              </a:rPr>
              <a:t> 컨텍스트에 출력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만약 부모가 없다면 </a:t>
            </a: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self </a:t>
            </a:r>
            <a:r>
              <a:rPr lang="ko-KR" altLang="en-US" dirty="0">
                <a:solidFill>
                  <a:schemeClr val="bg1"/>
                </a:solidFill>
              </a:rPr>
              <a:t>키워드와 같음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top: </a:t>
            </a:r>
            <a:r>
              <a:rPr lang="ko-KR" altLang="en-US" dirty="0">
                <a:solidFill>
                  <a:schemeClr val="bg1"/>
                </a:solidFill>
              </a:rPr>
              <a:t>응답을 최상위 레벨 </a:t>
            </a:r>
            <a:r>
              <a:rPr lang="ko-KR" altLang="en-US" dirty="0" err="1">
                <a:solidFill>
                  <a:schemeClr val="bg1"/>
                </a:solidFill>
              </a:rPr>
              <a:t>브라우징</a:t>
            </a:r>
            <a:r>
              <a:rPr lang="ko-KR" altLang="en-US" dirty="0">
                <a:solidFill>
                  <a:schemeClr val="bg1"/>
                </a:solidFill>
              </a:rPr>
              <a:t> 컨텍스트에 출력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만약 최상위 컨텍스트가 없다면  </a:t>
            </a: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dirty="0">
                <a:solidFill>
                  <a:schemeClr val="bg1"/>
                </a:solidFill>
              </a:rPr>
              <a:t>self </a:t>
            </a:r>
            <a:r>
              <a:rPr lang="ko-KR" altLang="en-US" dirty="0">
                <a:solidFill>
                  <a:schemeClr val="bg1"/>
                </a:solidFill>
              </a:rPr>
              <a:t>키워드와 똑같이 작동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0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2621788" y="3075057"/>
            <a:ext cx="5093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HTML5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문서 구조화</a:t>
            </a:r>
          </a:p>
        </p:txBody>
      </p:sp>
    </p:spTree>
    <p:extLst>
      <p:ext uri="{BB962C8B-B14F-4D97-AF65-F5344CB8AC3E}">
        <p14:creationId xmlns:p14="http://schemas.microsoft.com/office/powerpoint/2010/main" val="405705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9111</Words>
  <Application>Microsoft Office PowerPoint</Application>
  <PresentationFormat>화면 슬라이드 쇼(4:3)</PresentationFormat>
  <Paragraphs>1426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0" baseType="lpstr">
      <vt:lpstr>HY헤드라인M</vt:lpstr>
      <vt:lpstr>KBIZ한마음고딕 M</vt:lpstr>
      <vt:lpstr>KoPub돋움체 Bold</vt:lpstr>
      <vt:lpstr>SourceCodePro-Regular</vt:lpstr>
      <vt:lpstr>YDVYGOStd11</vt:lpstr>
      <vt:lpstr>맑은 고딕</vt:lpstr>
      <vt:lpstr>배달의민족 한나는 열한살</vt:lpstr>
      <vt:lpstr>Arial</vt:lpstr>
      <vt:lpstr>Calibri</vt:lpstr>
      <vt:lpstr>Calibri Light</vt:lpstr>
      <vt:lpstr>Times New Roman</vt:lpstr>
      <vt:lpstr>Office Theme</vt:lpstr>
      <vt:lpstr>웹프로그래밍 3강 HTML5 문서 구조화와 웹 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문서의 전형적인 구조 사례</vt:lpstr>
      <vt:lpstr>HTML5의 문서 구조화</vt:lpstr>
      <vt:lpstr>시맨틱 웹(Semantic Web) 필요성</vt:lpstr>
      <vt:lpstr>시맨틱 웹(Semantic Web) 의미</vt:lpstr>
      <vt:lpstr>시맨틱 웹(Semantic Web) 의미</vt:lpstr>
      <vt:lpstr>시맨틱 웹(Semantic Web) 검색 엔진 예</vt:lpstr>
      <vt:lpstr>HTML5 시맨틱 태그로 구조화한 웹 페이지 사례</vt:lpstr>
      <vt:lpstr>시맨틱 태그 - 1</vt:lpstr>
      <vt:lpstr>시맨틱 태그 - 2</vt:lpstr>
      <vt:lpstr>문서의 모양은 구조와 별개</vt:lpstr>
      <vt:lpstr>예제 3-1 구조화된 HTML5 문서 작성</vt:lpstr>
      <vt:lpstr>PowerPoint 프레젠테이션</vt:lpstr>
      <vt:lpstr>기존 HTML 문서와 HTML5 문서 비교</vt:lpstr>
      <vt:lpstr>PowerPoint 프레젠테이션</vt:lpstr>
      <vt:lpstr>PowerPoint 프레젠테이션</vt:lpstr>
      <vt:lpstr>PowerPoint 프레젠테이션</vt:lpstr>
      <vt:lpstr>PowerPoint 프레젠테이션</vt:lpstr>
      <vt:lpstr>HTML5 문서 구조화 연습</vt:lpstr>
      <vt:lpstr>HTML5 문서 구조화 연습용 샘플 웹 페이지</vt:lpstr>
      <vt:lpstr>HTML5 문서 구조화 연습 – HTML 텍스트</vt:lpstr>
      <vt:lpstr>HTML5 문서 구조화 연습  – HTML 텍스트</vt:lpstr>
      <vt:lpstr>시맨틱 블록 태그들</vt:lpstr>
      <vt:lpstr>시맨틱 인라인 태그들</vt:lpstr>
      <vt:lpstr>예제 3-2 &lt;figure&gt; 태그 활용</vt:lpstr>
      <vt:lpstr>PowerPoint 프레젠테이션</vt:lpstr>
      <vt:lpstr>예제 3–3 &lt;details&gt;와 &lt;summary&gt; 활용</vt:lpstr>
      <vt:lpstr>예제 3–4 시맨틱 인라인 태그</vt:lpstr>
      <vt:lpstr>HTML5에서 제거된 태그</vt:lpstr>
      <vt:lpstr>PowerPoint 프레젠테이션</vt:lpstr>
      <vt:lpstr>웹 폼</vt:lpstr>
      <vt:lpstr>예제 3-5 간단한 로그인 폼 만들기</vt:lpstr>
      <vt:lpstr>폼 작성</vt:lpstr>
      <vt:lpstr>&lt;form&gt; 태그: 간략한 구조</vt:lpstr>
      <vt:lpstr>네이버 검색 사례로 폼 전송 과정 이해</vt:lpstr>
      <vt:lpstr>PowerPoint 프레젠테이션</vt:lpstr>
      <vt:lpstr>폼 요소의 종류</vt:lpstr>
      <vt:lpstr>Input tag: type 속성</vt:lpstr>
      <vt:lpstr>Input tag: type 속성값</vt:lpstr>
      <vt:lpstr>텍스트 입력</vt:lpstr>
      <vt:lpstr>Textarea 태그 속성</vt:lpstr>
      <vt:lpstr>예제 3-6 텍스트 입력</vt:lpstr>
      <vt:lpstr>데이터 목록을 가진 텍스트 입력 창, &lt;datalist&gt;</vt:lpstr>
      <vt:lpstr>&lt;datalist&gt;&lt;option&gt; 속성들</vt:lpstr>
      <vt:lpstr>예제 3–7 데이터 목록을 가진 텍스트 입력</vt:lpstr>
      <vt:lpstr>텍스트/이미지 버튼 만들기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3-9 체크박스 만들기</vt:lpstr>
      <vt:lpstr>예제 3-10 라디오버튼 만들기</vt:lpstr>
      <vt:lpstr>선택형 입력 : 콤보 박스</vt:lpstr>
      <vt:lpstr>예제 3-11 콤보박스 만들기</vt:lpstr>
      <vt:lpstr>Form에서 서버로 데이터 전달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PowerPoint 프레젠테이션</vt:lpstr>
      <vt:lpstr>예제 3–19 폼 요소의 그룹핑</vt:lpstr>
      <vt:lpstr>강의 요점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 웹프로그래밍 강의 3: HTML5 문서 구조화와 웹 폼</dc:title>
  <dc:creator>박제호</dc:creator>
  <cp:lastModifiedBy>안 찬웅</cp:lastModifiedBy>
  <cp:revision>40</cp:revision>
  <dcterms:created xsi:type="dcterms:W3CDTF">2019-08-27T03:21:55Z</dcterms:created>
  <dcterms:modified xsi:type="dcterms:W3CDTF">2022-09-26T17:00:42Z</dcterms:modified>
</cp:coreProperties>
</file>